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68" r:id="rId7"/>
    <p:sldId id="269" r:id="rId8"/>
    <p:sldId id="270" r:id="rId9"/>
    <p:sldId id="271" r:id="rId10"/>
    <p:sldId id="358" r:id="rId11"/>
    <p:sldId id="357" r:id="rId12"/>
    <p:sldId id="359" r:id="rId13"/>
    <p:sldId id="360" r:id="rId14"/>
    <p:sldId id="263" r:id="rId15"/>
    <p:sldId id="264" r:id="rId16"/>
    <p:sldId id="265" r:id="rId17"/>
    <p:sldId id="361" r:id="rId18"/>
    <p:sldId id="362" r:id="rId19"/>
    <p:sldId id="363" r:id="rId20"/>
    <p:sldId id="364" r:id="rId21"/>
    <p:sldId id="365" r:id="rId22"/>
    <p:sldId id="367" r:id="rId23"/>
    <p:sldId id="366" r:id="rId24"/>
    <p:sldId id="368" r:id="rId25"/>
    <p:sldId id="369" r:id="rId26"/>
    <p:sldId id="370" r:id="rId27"/>
    <p:sldId id="371" r:id="rId28"/>
    <p:sldId id="372" r:id="rId29"/>
    <p:sldId id="373" r:id="rId30"/>
    <p:sldId id="374" r:id="rId31"/>
    <p:sldId id="375" r:id="rId32"/>
    <p:sldId id="376" r:id="rId33"/>
    <p:sldId id="377" r:id="rId34"/>
    <p:sldId id="378" r:id="rId35"/>
    <p:sldId id="379" r:id="rId36"/>
    <p:sldId id="380" r:id="rId37"/>
    <p:sldId id="381" r:id="rId38"/>
    <p:sldId id="382" r:id="rId39"/>
    <p:sldId id="383" r:id="rId40"/>
    <p:sldId id="267" r:id="rId41"/>
    <p:sldId id="266" r:id="rId42"/>
    <p:sldId id="272" r:id="rId43"/>
    <p:sldId id="273" r:id="rId44"/>
    <p:sldId id="385" r:id="rId45"/>
    <p:sldId id="386" r:id="rId46"/>
    <p:sldId id="387" r:id="rId47"/>
    <p:sldId id="388" r:id="rId48"/>
    <p:sldId id="274" r:id="rId49"/>
    <p:sldId id="390" r:id="rId50"/>
    <p:sldId id="391" r:id="rId51"/>
    <p:sldId id="392" r:id="rId52"/>
    <p:sldId id="393" r:id="rId53"/>
    <p:sldId id="394" r:id="rId54"/>
    <p:sldId id="389" r:id="rId55"/>
    <p:sldId id="275" r:id="rId56"/>
    <p:sldId id="395" r:id="rId57"/>
    <p:sldId id="276" r:id="rId58"/>
    <p:sldId id="277" r:id="rId59"/>
    <p:sldId id="278" r:id="rId60"/>
    <p:sldId id="396" r:id="rId61"/>
    <p:sldId id="398" r:id="rId62"/>
    <p:sldId id="399" r:id="rId63"/>
    <p:sldId id="400" r:id="rId64"/>
    <p:sldId id="397" r:id="rId65"/>
    <p:sldId id="401" r:id="rId66"/>
    <p:sldId id="402" r:id="rId67"/>
    <p:sldId id="403" r:id="rId68"/>
    <p:sldId id="279" r:id="rId69"/>
    <p:sldId id="404" r:id="rId70"/>
    <p:sldId id="405" r:id="rId71"/>
    <p:sldId id="406" r:id="rId72"/>
    <p:sldId id="407" r:id="rId73"/>
    <p:sldId id="408" r:id="rId74"/>
    <p:sldId id="409" r:id="rId75"/>
    <p:sldId id="280" r:id="rId76"/>
    <p:sldId id="281" r:id="rId77"/>
    <p:sldId id="282" r:id="rId78"/>
    <p:sldId id="410" r:id="rId79"/>
    <p:sldId id="283" r:id="rId80"/>
    <p:sldId id="284" r:id="rId81"/>
    <p:sldId id="411" r:id="rId82"/>
    <p:sldId id="412" r:id="rId83"/>
    <p:sldId id="413" r:id="rId84"/>
    <p:sldId id="414" r:id="rId85"/>
    <p:sldId id="285" r:id="rId86"/>
    <p:sldId id="286" r:id="rId87"/>
    <p:sldId id="287" r:id="rId88"/>
    <p:sldId id="288" r:id="rId89"/>
    <p:sldId id="289" r:id="rId90"/>
    <p:sldId id="290" r:id="rId91"/>
    <p:sldId id="291" r:id="rId92"/>
    <p:sldId id="415" r:id="rId93"/>
    <p:sldId id="416" r:id="rId94"/>
    <p:sldId id="292" r:id="rId95"/>
    <p:sldId id="417" r:id="rId96"/>
    <p:sldId id="293" r:id="rId97"/>
    <p:sldId id="294" r:id="rId98"/>
    <p:sldId id="295" r:id="rId99"/>
    <p:sldId id="296" r:id="rId100"/>
    <p:sldId id="297" r:id="rId101"/>
    <p:sldId id="298" r:id="rId102"/>
    <p:sldId id="299" r:id="rId103"/>
    <p:sldId id="300" r:id="rId104"/>
    <p:sldId id="301" r:id="rId105"/>
    <p:sldId id="302" r:id="rId106"/>
    <p:sldId id="303" r:id="rId107"/>
    <p:sldId id="304" r:id="rId108"/>
    <p:sldId id="305" r:id="rId109"/>
    <p:sldId id="306" r:id="rId110"/>
    <p:sldId id="307" r:id="rId111"/>
    <p:sldId id="308" r:id="rId112"/>
    <p:sldId id="309" r:id="rId113"/>
    <p:sldId id="314" r:id="rId114"/>
    <p:sldId id="315" r:id="rId115"/>
    <p:sldId id="316" r:id="rId116"/>
    <p:sldId id="317" r:id="rId117"/>
    <p:sldId id="318" r:id="rId118"/>
    <p:sldId id="319" r:id="rId119"/>
    <p:sldId id="320" r:id="rId120"/>
    <p:sldId id="321" r:id="rId121"/>
    <p:sldId id="322" r:id="rId122"/>
    <p:sldId id="323" r:id="rId123"/>
    <p:sldId id="324" r:id="rId124"/>
    <p:sldId id="326" r:id="rId125"/>
    <p:sldId id="327" r:id="rId126"/>
    <p:sldId id="328" r:id="rId127"/>
    <p:sldId id="329" r:id="rId128"/>
    <p:sldId id="330" r:id="rId129"/>
    <p:sldId id="331" r:id="rId130"/>
    <p:sldId id="332" r:id="rId131"/>
    <p:sldId id="333" r:id="rId132"/>
    <p:sldId id="334" r:id="rId133"/>
    <p:sldId id="335" r:id="rId134"/>
    <p:sldId id="336" r:id="rId135"/>
    <p:sldId id="337" r:id="rId136"/>
    <p:sldId id="338" r:id="rId137"/>
    <p:sldId id="339" r:id="rId138"/>
    <p:sldId id="340" r:id="rId139"/>
    <p:sldId id="341" r:id="rId140"/>
    <p:sldId id="349" r:id="rId141"/>
    <p:sldId id="342" r:id="rId142"/>
    <p:sldId id="348" r:id="rId143"/>
    <p:sldId id="347" r:id="rId144"/>
    <p:sldId id="346" r:id="rId145"/>
    <p:sldId id="345" r:id="rId146"/>
    <p:sldId id="343" r:id="rId147"/>
    <p:sldId id="352" r:id="rId148"/>
    <p:sldId id="344" r:id="rId149"/>
    <p:sldId id="354" r:id="rId150"/>
    <p:sldId id="384" r:id="rId151"/>
    <p:sldId id="418" r:id="rId152"/>
    <p:sldId id="419" r:id="rId153"/>
    <p:sldId id="420" r:id="rId154"/>
    <p:sldId id="421" r:id="rId155"/>
    <p:sldId id="422" r:id="rId156"/>
    <p:sldId id="423" r:id="rId157"/>
    <p:sldId id="350" r:id="rId158"/>
    <p:sldId id="353" r:id="rId159"/>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r" defTabSz="914400" rtl="1" eaLnBrk="1" latinLnBrk="0" hangingPunct="1">
      <a:defRPr kern="1200">
        <a:solidFill>
          <a:schemeClr val="tx1"/>
        </a:solidFill>
        <a:latin typeface="Arial" pitchFamily="34" charset="0"/>
        <a:ea typeface="+mn-ea"/>
        <a:cs typeface="+mn-cs"/>
      </a:defRPr>
    </a:lvl6pPr>
    <a:lvl7pPr marL="2743200" algn="r" defTabSz="914400" rtl="1" eaLnBrk="1" latinLnBrk="0" hangingPunct="1">
      <a:defRPr kern="1200">
        <a:solidFill>
          <a:schemeClr val="tx1"/>
        </a:solidFill>
        <a:latin typeface="Arial" pitchFamily="34" charset="0"/>
        <a:ea typeface="+mn-ea"/>
        <a:cs typeface="+mn-cs"/>
      </a:defRPr>
    </a:lvl7pPr>
    <a:lvl8pPr marL="3200400" algn="r" defTabSz="914400" rtl="1" eaLnBrk="1" latinLnBrk="0" hangingPunct="1">
      <a:defRPr kern="1200">
        <a:solidFill>
          <a:schemeClr val="tx1"/>
        </a:solidFill>
        <a:latin typeface="Arial" pitchFamily="34" charset="0"/>
        <a:ea typeface="+mn-ea"/>
        <a:cs typeface="+mn-cs"/>
      </a:defRPr>
    </a:lvl8pPr>
    <a:lvl9pPr marL="3657600" algn="r" defTabSz="914400" rtl="1"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168" autoAdjust="0"/>
  </p:normalViewPr>
  <p:slideViewPr>
    <p:cSldViewPr>
      <p:cViewPr>
        <p:scale>
          <a:sx n="100" d="100"/>
          <a:sy n="100" d="100"/>
        </p:scale>
        <p:origin x="-110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Espace réservé de la date 3"/>
          <p:cNvSpPr>
            <a:spLocks noGrp="1"/>
          </p:cNvSpPr>
          <p:nvPr>
            <p:ph type="dt" sz="half" idx="10"/>
          </p:nvPr>
        </p:nvSpPr>
        <p:spPr/>
        <p:txBody>
          <a:bodyPr/>
          <a:lstStyle>
            <a:lvl1pPr>
              <a:defRPr/>
            </a:lvl1pPr>
          </a:lstStyle>
          <a:p>
            <a:pPr>
              <a:defRPr/>
            </a:pPr>
            <a:fld id="{A2395A65-8AEF-4739-A38D-EDB50E6E01EE}" type="datetimeFigureOut">
              <a:rPr lang="fr-FR"/>
              <a:pPr>
                <a:defRPr/>
              </a:pPr>
              <a:t>24/05/2016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CA672D7-9624-47E5-82DE-E4041F4018BC}"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8F367010-A6EA-4997-B98C-7FCF805F3C80}" type="datetimeFigureOut">
              <a:rPr lang="fr-FR"/>
              <a:pPr>
                <a:defRPr/>
              </a:pPr>
              <a:t>24/05/2016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960A10D-4768-4676-88F9-C8C1159DED4B}"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6D613DDD-A694-4BE0-9B3D-41242FE74AA0}" type="datetimeFigureOut">
              <a:rPr lang="fr-FR"/>
              <a:pPr>
                <a:defRPr/>
              </a:pPr>
              <a:t>24/05/2016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6F05CFB-FC28-48E0-B1B2-22CBCA7EADCB}"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e la date 3"/>
          <p:cNvSpPr>
            <a:spLocks noGrp="1"/>
          </p:cNvSpPr>
          <p:nvPr>
            <p:ph type="dt" sz="half" idx="10"/>
          </p:nvPr>
        </p:nvSpPr>
        <p:spPr/>
        <p:txBody>
          <a:bodyPr/>
          <a:lstStyle>
            <a:lvl1pPr>
              <a:defRPr/>
            </a:lvl1pPr>
          </a:lstStyle>
          <a:p>
            <a:pPr>
              <a:defRPr/>
            </a:pPr>
            <a:fld id="{1F2B7BD9-9D86-4D63-9E17-E549CC886144}" type="datetimeFigureOut">
              <a:rPr lang="fr-FR"/>
              <a:pPr>
                <a:defRPr/>
              </a:pPr>
              <a:t>24/05/2016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56C6321-1068-4895-8AE2-8D1817A6F872}"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fld id="{CBB0AC74-1CBA-4844-A415-D6DC1F46FA48}" type="datetimeFigureOut">
              <a:rPr lang="fr-FR"/>
              <a:pPr>
                <a:defRPr/>
              </a:pPr>
              <a:t>24/05/2016</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916FD53-1DC1-4FD7-B90C-E054EB570265}"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e la date 3"/>
          <p:cNvSpPr>
            <a:spLocks noGrp="1"/>
          </p:cNvSpPr>
          <p:nvPr>
            <p:ph type="dt" sz="half" idx="10"/>
          </p:nvPr>
        </p:nvSpPr>
        <p:spPr/>
        <p:txBody>
          <a:bodyPr/>
          <a:lstStyle>
            <a:lvl1pPr>
              <a:defRPr/>
            </a:lvl1pPr>
          </a:lstStyle>
          <a:p>
            <a:pPr>
              <a:defRPr/>
            </a:pPr>
            <a:fld id="{262E3EE0-C640-4FF2-9859-C9D178E2271E}" type="datetimeFigureOut">
              <a:rPr lang="fr-FR"/>
              <a:pPr>
                <a:defRPr/>
              </a:pPr>
              <a:t>24/05/2016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27DC498-A9F4-4887-9696-98A028EA6ECC}"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Espace réservé de la date 3"/>
          <p:cNvSpPr>
            <a:spLocks noGrp="1"/>
          </p:cNvSpPr>
          <p:nvPr>
            <p:ph type="dt" sz="half" idx="10"/>
          </p:nvPr>
        </p:nvSpPr>
        <p:spPr/>
        <p:txBody>
          <a:bodyPr/>
          <a:lstStyle>
            <a:lvl1pPr>
              <a:defRPr/>
            </a:lvl1pPr>
          </a:lstStyle>
          <a:p>
            <a:pPr>
              <a:defRPr/>
            </a:pPr>
            <a:fld id="{D4C5F1CE-7497-43DF-8BE4-4D16101CA014}" type="datetimeFigureOut">
              <a:rPr lang="fr-FR"/>
              <a:pPr>
                <a:defRPr/>
              </a:pPr>
              <a:t>24/05/2016</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57F1BF6B-13CF-45DB-A321-762BDCBFBC39}"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FR"/>
          </a:p>
        </p:txBody>
      </p:sp>
      <p:sp>
        <p:nvSpPr>
          <p:cNvPr id="3" name="Espace réservé de la date 3"/>
          <p:cNvSpPr>
            <a:spLocks noGrp="1"/>
          </p:cNvSpPr>
          <p:nvPr>
            <p:ph type="dt" sz="half" idx="10"/>
          </p:nvPr>
        </p:nvSpPr>
        <p:spPr/>
        <p:txBody>
          <a:bodyPr/>
          <a:lstStyle>
            <a:lvl1pPr>
              <a:defRPr/>
            </a:lvl1pPr>
          </a:lstStyle>
          <a:p>
            <a:pPr>
              <a:defRPr/>
            </a:pPr>
            <a:fld id="{F4565D05-09C2-4428-8427-85BDCAC9CB62}" type="datetimeFigureOut">
              <a:rPr lang="fr-FR"/>
              <a:pPr>
                <a:defRPr/>
              </a:pPr>
              <a:t>24/05/2016</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7F4EDD2E-472B-47C2-847C-EA40302814A4}"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7E8C650A-418D-4E8D-A52B-B5E1DF5C5E07}" type="datetimeFigureOut">
              <a:rPr lang="fr-FR"/>
              <a:pPr>
                <a:defRPr/>
              </a:pPr>
              <a:t>24/05/2016</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C50462BD-D8BC-45F2-98E2-5C8B50BB4FB3}"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131300F9-14F8-41CB-9363-61453349AD2B}" type="datetimeFigureOut">
              <a:rPr lang="fr-FR"/>
              <a:pPr>
                <a:defRPr/>
              </a:pPr>
              <a:t>24/05/2016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4215C6E-5C83-4145-9555-500F63ABCC6B}"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38E765DC-DE7E-4259-BBE0-6122376B674A}" type="datetimeFigureOut">
              <a:rPr lang="fr-FR"/>
              <a:pPr>
                <a:defRPr/>
              </a:pPr>
              <a:t>24/05/2016</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35D3380-AD8A-43B1-A987-86171F338A73}"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60DCF0D-41A0-495C-955F-0F4EB38AD3D9}" type="datetimeFigureOut">
              <a:rPr lang="fr-FR"/>
              <a:pPr>
                <a:defRPr/>
              </a:pPr>
              <a:t>24/05/2016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77CEE86-08D3-4B31-86A9-F2BC82272D21}"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defRPr>
      </a:lvl2pPr>
      <a:lvl3pPr algn="ctr" rtl="1" eaLnBrk="1" fontAlgn="base" hangingPunct="1">
        <a:spcBef>
          <a:spcPct val="0"/>
        </a:spcBef>
        <a:spcAft>
          <a:spcPct val="0"/>
        </a:spcAft>
        <a:defRPr sz="4400">
          <a:solidFill>
            <a:schemeClr val="tx1"/>
          </a:solidFill>
          <a:latin typeface="Calibri" pitchFamily="34" charset="0"/>
        </a:defRPr>
      </a:lvl3pPr>
      <a:lvl4pPr algn="ctr" rtl="1" eaLnBrk="1" fontAlgn="base" hangingPunct="1">
        <a:spcBef>
          <a:spcPct val="0"/>
        </a:spcBef>
        <a:spcAft>
          <a:spcPct val="0"/>
        </a:spcAft>
        <a:defRPr sz="4400">
          <a:solidFill>
            <a:schemeClr val="tx1"/>
          </a:solidFill>
          <a:latin typeface="Calibri" pitchFamily="34" charset="0"/>
        </a:defRPr>
      </a:lvl4pPr>
      <a:lvl5pPr algn="ctr" rtl="1" eaLnBrk="1" fontAlgn="base" hangingPunct="1">
        <a:spcBef>
          <a:spcPct val="0"/>
        </a:spcBef>
        <a:spcAft>
          <a:spcPct val="0"/>
        </a:spcAft>
        <a:defRPr sz="4400">
          <a:solidFill>
            <a:schemeClr val="tx1"/>
          </a:solidFill>
          <a:latin typeface="Calibri" pitchFamily="34" charset="0"/>
        </a:defRPr>
      </a:lvl5pPr>
      <a:lvl6pPr marL="457200" algn="ctr" rtl="1" eaLnBrk="1" fontAlgn="base" hangingPunct="1">
        <a:spcBef>
          <a:spcPct val="0"/>
        </a:spcBef>
        <a:spcAft>
          <a:spcPct val="0"/>
        </a:spcAft>
        <a:defRPr sz="4400">
          <a:solidFill>
            <a:schemeClr val="tx1"/>
          </a:solidFill>
          <a:latin typeface="Calibri" pitchFamily="34" charset="0"/>
        </a:defRPr>
      </a:lvl6pPr>
      <a:lvl7pPr marL="914400" algn="ctr" rtl="1" eaLnBrk="1" fontAlgn="base" hangingPunct="1">
        <a:spcBef>
          <a:spcPct val="0"/>
        </a:spcBef>
        <a:spcAft>
          <a:spcPct val="0"/>
        </a:spcAft>
        <a:defRPr sz="4400">
          <a:solidFill>
            <a:schemeClr val="tx1"/>
          </a:solidFill>
          <a:latin typeface="Calibri" pitchFamily="34" charset="0"/>
        </a:defRPr>
      </a:lvl7pPr>
      <a:lvl8pPr marL="1371600" algn="ctr" rtl="1" eaLnBrk="1" fontAlgn="base" hangingPunct="1">
        <a:spcBef>
          <a:spcPct val="0"/>
        </a:spcBef>
        <a:spcAft>
          <a:spcPct val="0"/>
        </a:spcAft>
        <a:defRPr sz="4400">
          <a:solidFill>
            <a:schemeClr val="tx1"/>
          </a:solidFill>
          <a:latin typeface="Calibri" pitchFamily="34" charset="0"/>
        </a:defRPr>
      </a:lvl8pPr>
      <a:lvl9pPr marL="1828800" algn="ctr" rtl="1" eaLnBrk="1" fontAlgn="base" hangingPunct="1">
        <a:spcBef>
          <a:spcPct val="0"/>
        </a:spcBef>
        <a:spcAft>
          <a:spcPct val="0"/>
        </a:spcAft>
        <a:defRPr sz="4400">
          <a:solidFill>
            <a:schemeClr val="tx1"/>
          </a:solidFill>
          <a:latin typeface="Calibri" pitchFamily="34" charset="0"/>
        </a:defRPr>
      </a:lvl9pPr>
    </p:titleStyle>
    <p:bodyStyle>
      <a:lvl1pPr marL="342900" indent="-342900" algn="r" rtl="1"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Titre 1"/>
          <p:cNvSpPr>
            <a:spLocks noGrp="1"/>
          </p:cNvSpPr>
          <p:nvPr>
            <p:ph type="ctrTitle"/>
          </p:nvPr>
        </p:nvSpPr>
        <p:spPr>
          <a:xfrm>
            <a:off x="683568" y="1628800"/>
            <a:ext cx="7772400" cy="1470025"/>
          </a:xfrm>
        </p:spPr>
        <p:txBody>
          <a:bodyPr/>
          <a:lstStyle/>
          <a:p>
            <a:r>
              <a:rPr lang="fa-IR" dirty="0" smtClean="0">
                <a:solidFill>
                  <a:schemeClr val="bg1"/>
                </a:solidFill>
                <a:cs typeface="B Titr" pitchFamily="2" charset="-78"/>
              </a:rPr>
              <a:t>آشنایی با قوانین و مقررات </a:t>
            </a:r>
            <a:br>
              <a:rPr lang="fa-IR" dirty="0" smtClean="0">
                <a:solidFill>
                  <a:schemeClr val="bg1"/>
                </a:solidFill>
                <a:cs typeface="B Titr" pitchFamily="2" charset="-78"/>
              </a:rPr>
            </a:br>
            <a:r>
              <a:rPr lang="fa-IR" dirty="0" smtClean="0">
                <a:solidFill>
                  <a:schemeClr val="bg1"/>
                </a:solidFill>
                <a:cs typeface="B Titr" pitchFamily="2" charset="-78"/>
              </a:rPr>
              <a:t>حوزه اکتشاف</a:t>
            </a:r>
            <a:endParaRPr lang="fr-FR" dirty="0" smtClean="0">
              <a:solidFill>
                <a:schemeClr val="bg1"/>
              </a:solidFill>
              <a:cs typeface="B Titr" pitchFamily="2" charset="-78"/>
            </a:endParaRPr>
          </a:p>
        </p:txBody>
      </p:sp>
      <p:sp>
        <p:nvSpPr>
          <p:cNvPr id="3" name="TextBox 2"/>
          <p:cNvSpPr txBox="1"/>
          <p:nvPr/>
        </p:nvSpPr>
        <p:spPr>
          <a:xfrm>
            <a:off x="4126833" y="5805264"/>
            <a:ext cx="1346844" cy="646331"/>
          </a:xfrm>
          <a:prstGeom prst="rect">
            <a:avLst/>
          </a:prstGeom>
          <a:noFill/>
        </p:spPr>
        <p:txBody>
          <a:bodyPr wrap="none" rtlCol="1">
            <a:spAutoFit/>
          </a:bodyPr>
          <a:lstStyle/>
          <a:p>
            <a:pPr algn="ctr"/>
            <a:r>
              <a:rPr lang="fa-IR" dirty="0" smtClean="0">
                <a:solidFill>
                  <a:schemeClr val="bg1"/>
                </a:solidFill>
                <a:cs typeface="B Nazanin" pitchFamily="2" charset="-78"/>
              </a:rPr>
              <a:t>آیدین زینال زاده</a:t>
            </a:r>
            <a:endParaRPr lang="en-US" dirty="0" smtClean="0">
              <a:solidFill>
                <a:schemeClr val="bg1"/>
              </a:solidFill>
              <a:cs typeface="B Nazanin" pitchFamily="2" charset="-78"/>
            </a:endParaRPr>
          </a:p>
          <a:p>
            <a:pPr algn="ctr"/>
            <a:r>
              <a:rPr lang="fa-IR" dirty="0" smtClean="0">
                <a:solidFill>
                  <a:schemeClr val="bg1"/>
                </a:solidFill>
                <a:cs typeface="B Nazanin" pitchFamily="2" charset="-78"/>
              </a:rPr>
              <a:t>زمستان 1394</a:t>
            </a:r>
            <a:endParaRPr lang="fa-IR" dirty="0">
              <a:solidFill>
                <a:schemeClr val="bg1"/>
              </a:solidFill>
              <a:cs typeface="B Nazanin" pitchFamily="2"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sz="3000" dirty="0" smtClean="0">
                <a:cs typeface="B Nazanin" pitchFamily="2" charset="-78"/>
              </a:rPr>
              <a:t>تبصره 1- طبقه آن دسته از مواد معدنی که در این ماده مشخص نشده یا مورد تردید باشند و نیز طبقه موادی شامل چند ماده از یک طبقه و موادی از طبقه دیگر، برحسب نوع، اهمیت و ارزش این مواد به پیشنهاد وزارت صنعت، معدن و تجارت و تصویب شورای عالی معادن تعیین می شود.</a:t>
            </a:r>
          </a:p>
          <a:p>
            <a:pPr algn="just">
              <a:buNone/>
            </a:pPr>
            <a:r>
              <a:rPr lang="fa-IR" sz="3000" dirty="0" smtClean="0">
                <a:cs typeface="B Nazanin" pitchFamily="2" charset="-78"/>
              </a:rPr>
              <a:t>تبصره 2- آیین نامه اجرائی در موارد اختلاط مواد طبقه یک تا سه با مواد طبقه چهار،‌ نحوه بهره برداری و ادامه فعالیت، به پیشنهاد مشترک وزارت صنعت، معدن و تجارت و سازمان انرژی اتمی ایران ظرف سه ماه از تاریخ تصویب این قانون به تصویب هیات وزیران </a:t>
            </a:r>
            <a:br>
              <a:rPr lang="fa-IR" sz="3000" dirty="0" smtClean="0">
                <a:cs typeface="B Nazanin" pitchFamily="2" charset="-78"/>
              </a:rPr>
            </a:br>
            <a:r>
              <a:rPr lang="fa-IR" sz="3000" dirty="0" smtClean="0">
                <a:cs typeface="B Nazanin" pitchFamily="2" charset="-78"/>
              </a:rPr>
              <a:t>می رسد.</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098" name="Picture 2" descr="C:\Users\zeynalzade.aydin\Desktop\Bakhshnameha\45606\45606.jpeg"/>
          <p:cNvPicPr>
            <a:picLocks noChangeAspect="1" noChangeArrowheads="1"/>
          </p:cNvPicPr>
          <p:nvPr/>
        </p:nvPicPr>
        <p:blipFill>
          <a:blip r:embed="rId3" cstate="print"/>
          <a:srcRect/>
          <a:stretch>
            <a:fillRect/>
          </a:stretch>
        </p:blipFill>
        <p:spPr bwMode="auto">
          <a:xfrm>
            <a:off x="2555776" y="0"/>
            <a:ext cx="6588224" cy="9311191"/>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5122" name="Picture 2" descr="C:\Users\zeynalzade.aydin\Desktop\Bakhshnameha\91395\اسکن 1.jpeg"/>
          <p:cNvPicPr>
            <a:picLocks noChangeAspect="1" noChangeArrowheads="1"/>
          </p:cNvPicPr>
          <p:nvPr/>
        </p:nvPicPr>
        <p:blipFill>
          <a:blip r:embed="rId3" cstate="print"/>
          <a:srcRect/>
          <a:stretch>
            <a:fillRect/>
          </a:stretch>
        </p:blipFill>
        <p:spPr bwMode="auto">
          <a:xfrm>
            <a:off x="2555776" y="0"/>
            <a:ext cx="6588224" cy="9312738"/>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6146" name="Picture 2" descr="C:\Users\zeynalzade.aydin\Desktop\Bakhshnameha\104675\اسکن 1.jpeg"/>
          <p:cNvPicPr>
            <a:picLocks noChangeAspect="1" noChangeArrowheads="1"/>
          </p:cNvPicPr>
          <p:nvPr/>
        </p:nvPicPr>
        <p:blipFill>
          <a:blip r:embed="rId3" cstate="print"/>
          <a:srcRect/>
          <a:stretch>
            <a:fillRect/>
          </a:stretch>
        </p:blipFill>
        <p:spPr bwMode="auto">
          <a:xfrm>
            <a:off x="2627784" y="0"/>
            <a:ext cx="6516216" cy="9209419"/>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7170" name="Picture 2" descr="C:\Users\zeynalzade.aydin\Desktop\Bakhshnameha\76633\76633.jpeg"/>
          <p:cNvPicPr>
            <a:picLocks noChangeAspect="1" noChangeArrowheads="1"/>
          </p:cNvPicPr>
          <p:nvPr/>
        </p:nvPicPr>
        <p:blipFill>
          <a:blip r:embed="rId3" cstate="print"/>
          <a:srcRect/>
          <a:stretch>
            <a:fillRect/>
          </a:stretch>
        </p:blipFill>
        <p:spPr bwMode="auto">
          <a:xfrm>
            <a:off x="2590830" y="0"/>
            <a:ext cx="6553169" cy="9261648"/>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8194" name="Picture 2" descr="C:\Users\zeynalzade.aydin\Desktop\Bakhshnameha\149328\D__111_873.tif(1).jpg"/>
          <p:cNvPicPr>
            <a:picLocks noChangeAspect="1" noChangeArrowheads="1"/>
          </p:cNvPicPr>
          <p:nvPr/>
        </p:nvPicPr>
        <p:blipFill>
          <a:blip r:embed="rId3" cstate="print"/>
          <a:srcRect/>
          <a:stretch>
            <a:fillRect/>
          </a:stretch>
        </p:blipFill>
        <p:spPr bwMode="auto">
          <a:xfrm>
            <a:off x="3995936" y="0"/>
            <a:ext cx="5148064" cy="7273717"/>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9218" name="Picture 2" descr="C:\Users\zeynalzade.aydin\Desktop\Bakhshnameha\149328\D__111_873.tif(2).jpg"/>
          <p:cNvPicPr>
            <a:picLocks noChangeAspect="1" noChangeArrowheads="1"/>
          </p:cNvPicPr>
          <p:nvPr/>
        </p:nvPicPr>
        <p:blipFill>
          <a:blip r:embed="rId3" cstate="print"/>
          <a:srcRect/>
          <a:stretch>
            <a:fillRect/>
          </a:stretch>
        </p:blipFill>
        <p:spPr bwMode="auto">
          <a:xfrm>
            <a:off x="2627784" y="-1"/>
            <a:ext cx="6516216" cy="9206783"/>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0242" name="Picture 2" descr="C:\Users\zeynalzade.aydin\Desktop\Bakhshnameha\106150\اسکن 1.jpeg"/>
          <p:cNvPicPr>
            <a:picLocks noChangeAspect="1" noChangeArrowheads="1"/>
          </p:cNvPicPr>
          <p:nvPr/>
        </p:nvPicPr>
        <p:blipFill>
          <a:blip r:embed="rId3" cstate="print"/>
          <a:srcRect/>
          <a:stretch>
            <a:fillRect/>
          </a:stretch>
        </p:blipFill>
        <p:spPr bwMode="auto">
          <a:xfrm>
            <a:off x="2590830" y="0"/>
            <a:ext cx="6553169" cy="9261648"/>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1266" name="Picture 2" descr="C:\Users\zeynalzade.aydin\Desktop\Bakhshnameha\205175\205175.jpeg"/>
          <p:cNvPicPr>
            <a:picLocks noChangeAspect="1" noChangeArrowheads="1"/>
          </p:cNvPicPr>
          <p:nvPr/>
        </p:nvPicPr>
        <p:blipFill>
          <a:blip r:embed="rId3" cstate="print"/>
          <a:srcRect/>
          <a:stretch>
            <a:fillRect/>
          </a:stretch>
        </p:blipFill>
        <p:spPr bwMode="auto">
          <a:xfrm>
            <a:off x="2627784" y="-1"/>
            <a:ext cx="6516215" cy="9209421"/>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2290" name="Picture 2" descr="C:\Users\zeynalzade.aydin\Desktop\Bakhshnameha\222504\222504.jpeg"/>
          <p:cNvPicPr>
            <a:picLocks noChangeAspect="1" noChangeArrowheads="1"/>
          </p:cNvPicPr>
          <p:nvPr/>
        </p:nvPicPr>
        <p:blipFill>
          <a:blip r:embed="rId3" cstate="print"/>
          <a:srcRect/>
          <a:stretch>
            <a:fillRect/>
          </a:stretch>
        </p:blipFill>
        <p:spPr bwMode="auto">
          <a:xfrm>
            <a:off x="2627784" y="-1"/>
            <a:ext cx="6516215" cy="9209421"/>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3314" name="Picture 2" descr="C:\Users\zeynalzade.aydin\Desktop\Bakhshnameha\142625\اسکن 14.jpeg"/>
          <p:cNvPicPr>
            <a:picLocks noChangeAspect="1" noChangeArrowheads="1"/>
          </p:cNvPicPr>
          <p:nvPr/>
        </p:nvPicPr>
        <p:blipFill>
          <a:blip r:embed="rId3" cstate="print"/>
          <a:srcRect/>
          <a:stretch>
            <a:fillRect/>
          </a:stretch>
        </p:blipFill>
        <p:spPr bwMode="auto">
          <a:xfrm>
            <a:off x="2571452" y="1"/>
            <a:ext cx="6572548" cy="933365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dirty="0" smtClean="0">
                <a:cs typeface="B Nazanin" pitchFamily="2" charset="-78"/>
              </a:rPr>
              <a:t>ماده 4- سیاستگذاری اجرائی و هماهنگی در مورد طبقات مواد معدنی با رعایت قانون اصلاح موادی از قانون برنامه چهارم توسعه اقتصادی، اجتماعی و فرهنگی جمهوری اسلامی ایران و اجرای سیاست های کلی اصل 44 قانون اساسی و در چهارچوب این قانون به جز موارد مربوط به وزارتخانه های نفت و نیرو و سازمان انرژی اتمی ایران در حیطه وظایف وزارت صنعت، معدن و تجارت است.</a:t>
            </a:r>
            <a:endParaRPr lang="en-US" dirty="0">
              <a:cs typeface="B Nazanin" pitchFamily="2" charset="-7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4338" name="Picture 2" descr="C:\Users\zeynalzade.aydin\Desktop\Bakhshnameha\257856\اسکن 1.jpeg"/>
          <p:cNvPicPr>
            <a:picLocks noChangeAspect="1" noChangeArrowheads="1"/>
          </p:cNvPicPr>
          <p:nvPr/>
        </p:nvPicPr>
        <p:blipFill>
          <a:blip r:embed="rId3" cstate="print"/>
          <a:srcRect/>
          <a:stretch>
            <a:fillRect/>
          </a:stretch>
        </p:blipFill>
        <p:spPr bwMode="auto">
          <a:xfrm>
            <a:off x="4017429" y="0"/>
            <a:ext cx="5126570" cy="7245424"/>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026" name="Picture 2" descr="C:\Users\zeynalzade.aydin\Desktop\Bakhshnameha\176081\اسکن 1.jpeg"/>
          <p:cNvPicPr>
            <a:picLocks noChangeAspect="1" noChangeArrowheads="1"/>
          </p:cNvPicPr>
          <p:nvPr/>
        </p:nvPicPr>
        <p:blipFill>
          <a:blip r:embed="rId3" cstate="print"/>
          <a:srcRect/>
          <a:stretch>
            <a:fillRect/>
          </a:stretch>
        </p:blipFill>
        <p:spPr bwMode="auto">
          <a:xfrm>
            <a:off x="3800874" y="-99392"/>
            <a:ext cx="5451646" cy="7704856"/>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050" name="Picture 2" descr="C:\Users\zeynalzade.aydin\Desktop\Bakhshnameha\176081\جدول میزان تناژ مورد بررسی در کمیسیون گواهی کشف.png"/>
          <p:cNvPicPr>
            <a:picLocks noChangeAspect="1" noChangeArrowheads="1"/>
          </p:cNvPicPr>
          <p:nvPr/>
        </p:nvPicPr>
        <p:blipFill>
          <a:blip r:embed="rId3" cstate="print"/>
          <a:srcRect/>
          <a:stretch>
            <a:fillRect/>
          </a:stretch>
        </p:blipFill>
        <p:spPr bwMode="auto">
          <a:xfrm>
            <a:off x="2506590" y="-675456"/>
            <a:ext cx="7205511" cy="5976664"/>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1506" name="Picture 2" descr="C:\Users\zeynalzade.aydin\Desktop\Bakhshnameha\275572\اسکن 1.jpeg"/>
          <p:cNvPicPr>
            <a:picLocks noChangeAspect="1" noChangeArrowheads="1"/>
          </p:cNvPicPr>
          <p:nvPr/>
        </p:nvPicPr>
        <p:blipFill>
          <a:blip r:embed="rId3" cstate="print"/>
          <a:srcRect/>
          <a:stretch>
            <a:fillRect/>
          </a:stretch>
        </p:blipFill>
        <p:spPr bwMode="auto">
          <a:xfrm>
            <a:off x="2555776" y="116632"/>
            <a:ext cx="6588224" cy="9311190"/>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2530" name="Picture 2" descr="C:\Users\zeynalzade.aydin\Desktop\Bakhshnameha\50792\اسکن 1.jpeg"/>
          <p:cNvPicPr>
            <a:picLocks noChangeAspect="1" noChangeArrowheads="1"/>
          </p:cNvPicPr>
          <p:nvPr/>
        </p:nvPicPr>
        <p:blipFill>
          <a:blip r:embed="rId3" cstate="print"/>
          <a:srcRect/>
          <a:stretch>
            <a:fillRect/>
          </a:stretch>
        </p:blipFill>
        <p:spPr bwMode="auto">
          <a:xfrm>
            <a:off x="2641780" y="1"/>
            <a:ext cx="6502220" cy="918964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3554" name="Picture 2" descr="C:\Users\zeynalzade.aydin\Desktop\Bakhshnameha\113741\113741.jpeg"/>
          <p:cNvPicPr>
            <a:picLocks noChangeAspect="1" noChangeArrowheads="1"/>
          </p:cNvPicPr>
          <p:nvPr/>
        </p:nvPicPr>
        <p:blipFill>
          <a:blip r:embed="rId3" cstate="print"/>
          <a:srcRect/>
          <a:stretch>
            <a:fillRect/>
          </a:stretch>
        </p:blipFill>
        <p:spPr bwMode="auto">
          <a:xfrm>
            <a:off x="3059832" y="-1"/>
            <a:ext cx="5265765" cy="7497401"/>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4578" name="Picture 2" descr="C:\Users\zeynalzade.aydin\Desktop\Bakhshnameha\218002\اسکن 1.jpeg"/>
          <p:cNvPicPr>
            <a:picLocks noChangeAspect="1" noChangeArrowheads="1"/>
          </p:cNvPicPr>
          <p:nvPr/>
        </p:nvPicPr>
        <p:blipFill>
          <a:blip r:embed="rId3" cstate="print"/>
          <a:srcRect/>
          <a:stretch>
            <a:fillRect/>
          </a:stretch>
        </p:blipFill>
        <p:spPr bwMode="auto">
          <a:xfrm>
            <a:off x="2843809" y="0"/>
            <a:ext cx="6300192" cy="8904112"/>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5602" name="Picture 2" descr="C:\Users\zeynalzade.aydin\Desktop\Bakhshnameha\131533\اسکن 1.jpeg"/>
          <p:cNvPicPr>
            <a:picLocks noChangeAspect="1" noChangeArrowheads="1"/>
          </p:cNvPicPr>
          <p:nvPr/>
        </p:nvPicPr>
        <p:blipFill>
          <a:blip r:embed="rId3" cstate="print"/>
          <a:srcRect/>
          <a:stretch>
            <a:fillRect/>
          </a:stretch>
        </p:blipFill>
        <p:spPr bwMode="auto">
          <a:xfrm>
            <a:off x="2627784" y="-1"/>
            <a:ext cx="6516216" cy="9209421"/>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6626" name="Picture 2" descr="C:\Users\zeynalzade.aydin\Desktop\Bakhshnameha\307361\اسکن 1.jpeg"/>
          <p:cNvPicPr>
            <a:picLocks noChangeAspect="1" noChangeArrowheads="1"/>
          </p:cNvPicPr>
          <p:nvPr/>
        </p:nvPicPr>
        <p:blipFill>
          <a:blip r:embed="rId3" cstate="print"/>
          <a:srcRect/>
          <a:stretch>
            <a:fillRect/>
          </a:stretch>
        </p:blipFill>
        <p:spPr bwMode="auto">
          <a:xfrm>
            <a:off x="3868543" y="-243407"/>
            <a:ext cx="5275457" cy="7632848"/>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7650" name="Picture 2" descr="C:\Users\zeynalzade.aydin\Desktop\Bakhshnameha\307361\اسکن 2.jpeg"/>
          <p:cNvPicPr>
            <a:picLocks noChangeAspect="1" noChangeArrowheads="1"/>
          </p:cNvPicPr>
          <p:nvPr/>
        </p:nvPicPr>
        <p:blipFill>
          <a:blip r:embed="rId3" cstate="print"/>
          <a:srcRect/>
          <a:stretch>
            <a:fillRect/>
          </a:stretch>
        </p:blipFill>
        <p:spPr bwMode="auto">
          <a:xfrm>
            <a:off x="2627784" y="0"/>
            <a:ext cx="6516213" cy="938272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dirty="0" smtClean="0">
                <a:cs typeface="B Nazanin" pitchFamily="2" charset="-78"/>
              </a:rPr>
              <a:t>ماده 5- اکتشاف ذخایر معدنی توسط اشخاص حقیقی و حقوقی مجاز انجام می شود. وزارت صنعت، معدن و تجارت مکلف است بستر لازم را برای اکتشاف ذخایر معدنی در سراسر کشور برای اشخاص حقیقی و حقوقی فراهم کند.</a:t>
            </a:r>
          </a:p>
          <a:p>
            <a:pPr algn="just">
              <a:buNone/>
            </a:pPr>
            <a:r>
              <a:rPr lang="fa-IR" dirty="0" smtClean="0">
                <a:cs typeface="B Nazanin" pitchFamily="2" charset="-78"/>
              </a:rPr>
              <a:t>تبصره 1- دولت مکلف است در لایحه بودجه سالانه، نسبت به تامین اعتبار لازم جهت ایجاد بستر مناسب برای اکتشاف ذخایر معدنی در سراسر کشور اقدام نماید.</a:t>
            </a:r>
            <a:endParaRPr lang="en-US" dirty="0">
              <a:cs typeface="B Nazanin" pitchFamily="2" charset="-78"/>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8674" name="Picture 2" descr="C:\Users\zeynalzade.aydin\Desktop\Bakhshnameha\198854\198854.jpeg"/>
          <p:cNvPicPr>
            <a:picLocks noChangeAspect="1" noChangeArrowheads="1"/>
          </p:cNvPicPr>
          <p:nvPr/>
        </p:nvPicPr>
        <p:blipFill>
          <a:blip r:embed="rId3" cstate="print"/>
          <a:srcRect/>
          <a:stretch>
            <a:fillRect/>
          </a:stretch>
        </p:blipFill>
        <p:spPr bwMode="auto">
          <a:xfrm>
            <a:off x="3131840" y="-171400"/>
            <a:ext cx="5839870" cy="8253536"/>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9698" name="Picture 2" descr="C:\Users\zeynalzade.aydin\Desktop\Bakhshnameha\257631\اسکن 1.jpeg"/>
          <p:cNvPicPr>
            <a:picLocks noChangeAspect="1" noChangeArrowheads="1"/>
          </p:cNvPicPr>
          <p:nvPr/>
        </p:nvPicPr>
        <p:blipFill>
          <a:blip r:embed="rId3" cstate="print"/>
          <a:srcRect/>
          <a:stretch>
            <a:fillRect/>
          </a:stretch>
        </p:blipFill>
        <p:spPr bwMode="auto">
          <a:xfrm>
            <a:off x="3265132" y="0"/>
            <a:ext cx="5878868" cy="8308652"/>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0722" name="Picture 2" descr="C:\Users\zeynalzade.aydin\Desktop\Bakhshnameha\122713\اسکن 1.jpeg"/>
          <p:cNvPicPr>
            <a:picLocks noChangeAspect="1" noChangeArrowheads="1"/>
          </p:cNvPicPr>
          <p:nvPr/>
        </p:nvPicPr>
        <p:blipFill>
          <a:blip r:embed="rId3" cstate="print"/>
          <a:srcRect/>
          <a:stretch>
            <a:fillRect/>
          </a:stretch>
        </p:blipFill>
        <p:spPr bwMode="auto">
          <a:xfrm>
            <a:off x="2555777" y="0"/>
            <a:ext cx="6588224" cy="9311192"/>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1746" name="Picture 2" descr="C:\Users\zeynalzade.aydin\Desktop\Bakhshnameha\264497\اسکن 1.jpeg"/>
          <p:cNvPicPr>
            <a:picLocks noChangeAspect="1" noChangeArrowheads="1"/>
          </p:cNvPicPr>
          <p:nvPr/>
        </p:nvPicPr>
        <p:blipFill>
          <a:blip r:embed="rId3" cstate="print"/>
          <a:srcRect/>
          <a:stretch>
            <a:fillRect/>
          </a:stretch>
        </p:blipFill>
        <p:spPr bwMode="auto">
          <a:xfrm>
            <a:off x="2627784" y="0"/>
            <a:ext cx="6516216" cy="9209422"/>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050" name="Picture 2" descr="C:\Users\zeynalzade.aydin\Desktop\Bakhshnameha\77378\اسکن 1.jpeg"/>
          <p:cNvPicPr>
            <a:picLocks noChangeAspect="1" noChangeArrowheads="1"/>
          </p:cNvPicPr>
          <p:nvPr/>
        </p:nvPicPr>
        <p:blipFill>
          <a:blip r:embed="rId3" cstate="print"/>
          <a:srcRect/>
          <a:stretch>
            <a:fillRect/>
          </a:stretch>
        </p:blipFill>
        <p:spPr bwMode="auto">
          <a:xfrm>
            <a:off x="2627784" y="-1"/>
            <a:ext cx="6516216" cy="9209421"/>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074" name="Picture 2" descr="C:\Users\zeynalzade.aydin\Desktop\Bakhshnameha\91011\اسکن 1.jpeg"/>
          <p:cNvPicPr>
            <a:picLocks noChangeAspect="1" noChangeArrowheads="1"/>
          </p:cNvPicPr>
          <p:nvPr/>
        </p:nvPicPr>
        <p:blipFill>
          <a:blip r:embed="rId3" cstate="print"/>
          <a:srcRect/>
          <a:stretch>
            <a:fillRect/>
          </a:stretch>
        </p:blipFill>
        <p:spPr bwMode="auto">
          <a:xfrm>
            <a:off x="2627785" y="0"/>
            <a:ext cx="6516216" cy="9209422"/>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098" name="Picture 2" descr="C:\Users\zeynalzade.aydin\Desktop\Bakhshnameha\229559\229559.jpeg"/>
          <p:cNvPicPr>
            <a:picLocks noChangeAspect="1" noChangeArrowheads="1"/>
          </p:cNvPicPr>
          <p:nvPr/>
        </p:nvPicPr>
        <p:blipFill>
          <a:blip r:embed="rId3" cstate="print"/>
          <a:srcRect/>
          <a:stretch>
            <a:fillRect/>
          </a:stretch>
        </p:blipFill>
        <p:spPr bwMode="auto">
          <a:xfrm>
            <a:off x="2699793" y="0"/>
            <a:ext cx="6444208" cy="9107653"/>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5122" name="Picture 2" descr="C:\Users\zeynalzade.aydin\Desktop\Bakhshnameha\99935\اسکن 1.jpeg"/>
          <p:cNvPicPr>
            <a:picLocks noChangeAspect="1" noChangeArrowheads="1"/>
          </p:cNvPicPr>
          <p:nvPr/>
        </p:nvPicPr>
        <p:blipFill>
          <a:blip r:embed="rId3" cstate="print"/>
          <a:srcRect/>
          <a:stretch>
            <a:fillRect/>
          </a:stretch>
        </p:blipFill>
        <p:spPr bwMode="auto">
          <a:xfrm>
            <a:off x="2627784" y="-1"/>
            <a:ext cx="6516216" cy="9209421"/>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6146" name="Picture 2" descr="C:\Users\zeynalzade.aydin\Desktop\Bakhshnameha\55568\55568.jpeg"/>
          <p:cNvPicPr>
            <a:picLocks noChangeAspect="1" noChangeArrowheads="1"/>
          </p:cNvPicPr>
          <p:nvPr/>
        </p:nvPicPr>
        <p:blipFill>
          <a:blip r:embed="rId3" cstate="print"/>
          <a:srcRect/>
          <a:stretch>
            <a:fillRect/>
          </a:stretch>
        </p:blipFill>
        <p:spPr bwMode="auto">
          <a:xfrm>
            <a:off x="2627785" y="0"/>
            <a:ext cx="6516216" cy="9209422"/>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7170" name="Picture 2" descr="C:\Users\zeynalzade.aydin\Desktop\Bakhshnameha\60716\اسکن 1.jpeg"/>
          <p:cNvPicPr>
            <a:picLocks noChangeAspect="1" noChangeArrowheads="1"/>
          </p:cNvPicPr>
          <p:nvPr/>
        </p:nvPicPr>
        <p:blipFill>
          <a:blip r:embed="rId3" cstate="print"/>
          <a:srcRect/>
          <a:stretch>
            <a:fillRect/>
          </a:stretch>
        </p:blipFill>
        <p:spPr bwMode="auto">
          <a:xfrm>
            <a:off x="2627785" y="-1"/>
            <a:ext cx="6516216" cy="920942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sz="3100" dirty="0" smtClean="0">
                <a:cs typeface="B Nazanin" pitchFamily="2" charset="-78"/>
              </a:rPr>
              <a:t>تبصره 2- وزارت صنعت، معدن و تجارت می تواند از طریق سازمانهای توسعه ای با رعایت قوانین و مقررات مربوط، در صورت عدم وجود متقاضی از بخش غیردولتی، نسبت به اکتشاف و شناسایی ذخایر معدنی در مناطق کمتر توسعه یافته اقدام نماید.</a:t>
            </a:r>
          </a:p>
          <a:p>
            <a:pPr algn="just">
              <a:buNone/>
            </a:pPr>
            <a:r>
              <a:rPr lang="fa-IR" sz="3100" dirty="0" smtClean="0">
                <a:cs typeface="B Nazanin" pitchFamily="2" charset="-78"/>
              </a:rPr>
              <a:t>تبصره 3- کلیه وزارتخانه ها، سازمان ها و ارگانهای مرتبط مانند وزارت نفت موظفند بمنظور تجمیع وهم افزایی نتایج فعالیتهای تولید اطلاعات پایه زمین شناسی و اکتشافی برای بهره برداران کاربران، اطلاعات خود را بطور مستمر در اختیار وزارت صنعت، معدن و تجارت قرار دهند.</a:t>
            </a:r>
            <a:endParaRPr lang="en-US" sz="3100" dirty="0">
              <a:cs typeface="B Nazanin" pitchFamily="2" charset="-78"/>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8194" name="Picture 2" descr="C:\Users\zeynalzade.aydin\Desktop\Bakhshnameha\306312\اسکن 6.jpeg"/>
          <p:cNvPicPr>
            <a:picLocks noChangeAspect="1" noChangeArrowheads="1"/>
          </p:cNvPicPr>
          <p:nvPr/>
        </p:nvPicPr>
        <p:blipFill>
          <a:blip r:embed="rId3" cstate="print"/>
          <a:srcRect/>
          <a:stretch>
            <a:fillRect/>
          </a:stretch>
        </p:blipFill>
        <p:spPr bwMode="auto">
          <a:xfrm>
            <a:off x="3059832" y="-171400"/>
            <a:ext cx="6084168" cy="8318572"/>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9218" name="Picture 2" descr="C:\Users\zeynalzade.aydin\Desktop\Bakhshnameha\40695\40695.jpeg"/>
          <p:cNvPicPr>
            <a:picLocks noChangeAspect="1" noChangeArrowheads="1"/>
          </p:cNvPicPr>
          <p:nvPr/>
        </p:nvPicPr>
        <p:blipFill>
          <a:blip r:embed="rId3" cstate="print"/>
          <a:srcRect/>
          <a:stretch>
            <a:fillRect/>
          </a:stretch>
        </p:blipFill>
        <p:spPr bwMode="auto">
          <a:xfrm>
            <a:off x="2627784" y="-20639"/>
            <a:ext cx="6694015" cy="9460707"/>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0242" name="Picture 2" descr="C:\Users\zeynalzade.aydin\Desktop\Bakhshnameha\274727\اسکن 1.jpeg"/>
          <p:cNvPicPr>
            <a:picLocks noChangeAspect="1" noChangeArrowheads="1"/>
          </p:cNvPicPr>
          <p:nvPr/>
        </p:nvPicPr>
        <p:blipFill>
          <a:blip r:embed="rId3" cstate="print"/>
          <a:srcRect/>
          <a:stretch>
            <a:fillRect/>
          </a:stretch>
        </p:blipFill>
        <p:spPr bwMode="auto">
          <a:xfrm>
            <a:off x="2627784" y="-1"/>
            <a:ext cx="6516216" cy="9209421"/>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1266" name="Picture 2" descr="C:\Users\zeynalzade.aydin\Desktop\Bakhshnameha\130245\اسکن 1.jpeg"/>
          <p:cNvPicPr>
            <a:picLocks noChangeAspect="1" noChangeArrowheads="1"/>
          </p:cNvPicPr>
          <p:nvPr/>
        </p:nvPicPr>
        <p:blipFill>
          <a:blip r:embed="rId3" cstate="print"/>
          <a:srcRect/>
          <a:stretch>
            <a:fillRect/>
          </a:stretch>
        </p:blipFill>
        <p:spPr bwMode="auto">
          <a:xfrm>
            <a:off x="2555777" y="-1"/>
            <a:ext cx="6588224" cy="9311191"/>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2290" name="Picture 2" descr="C:\Users\zeynalzade.aydin\Desktop\Bakhshnameha\66221\اسکن 1.jpeg"/>
          <p:cNvPicPr>
            <a:picLocks noChangeAspect="1" noChangeArrowheads="1"/>
          </p:cNvPicPr>
          <p:nvPr/>
        </p:nvPicPr>
        <p:blipFill>
          <a:blip r:embed="rId3" cstate="print"/>
          <a:srcRect/>
          <a:stretch>
            <a:fillRect/>
          </a:stretch>
        </p:blipFill>
        <p:spPr bwMode="auto">
          <a:xfrm>
            <a:off x="2555776" y="0"/>
            <a:ext cx="6588224" cy="9311191"/>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3314" name="Picture 2" descr="C:\Users\zeynalzade.aydin\Desktop\Bakhshnameha\255073\اسکن 1.jpeg"/>
          <p:cNvPicPr>
            <a:picLocks noChangeAspect="1" noChangeArrowheads="1"/>
          </p:cNvPicPr>
          <p:nvPr/>
        </p:nvPicPr>
        <p:blipFill>
          <a:blip r:embed="rId3" cstate="print"/>
          <a:srcRect/>
          <a:stretch>
            <a:fillRect/>
          </a:stretch>
        </p:blipFill>
        <p:spPr bwMode="auto">
          <a:xfrm>
            <a:off x="2987825" y="0"/>
            <a:ext cx="6156176" cy="8700574"/>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4338" name="Picture 2" descr="C:\Users\zeynalzade.aydin\Desktop\Bakhshnameha\175411\اسکن 1.jpeg"/>
          <p:cNvPicPr>
            <a:picLocks noChangeAspect="1" noChangeArrowheads="1"/>
          </p:cNvPicPr>
          <p:nvPr/>
        </p:nvPicPr>
        <p:blipFill>
          <a:blip r:embed="rId3" cstate="print"/>
          <a:srcRect/>
          <a:stretch>
            <a:fillRect/>
          </a:stretch>
        </p:blipFill>
        <p:spPr bwMode="auto">
          <a:xfrm>
            <a:off x="2627785" y="-1"/>
            <a:ext cx="6516216" cy="9209421"/>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5362" name="Picture 2" descr="C:\Users\zeynalzade.aydin\Desktop\Bakhshnameha\205272\205272.jpeg"/>
          <p:cNvPicPr>
            <a:picLocks noChangeAspect="1" noChangeArrowheads="1"/>
          </p:cNvPicPr>
          <p:nvPr/>
        </p:nvPicPr>
        <p:blipFill>
          <a:blip r:embed="rId3" cstate="print"/>
          <a:srcRect/>
          <a:stretch>
            <a:fillRect/>
          </a:stretch>
        </p:blipFill>
        <p:spPr bwMode="auto">
          <a:xfrm>
            <a:off x="2627784" y="0"/>
            <a:ext cx="6516216" cy="9209422"/>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6386" name="Picture 2" descr="C:\Users\zeynalzade.aydin\Desktop\Bakhshnameha\205272\اسکن 4.jpeg"/>
          <p:cNvPicPr>
            <a:picLocks noChangeAspect="1" noChangeArrowheads="1"/>
          </p:cNvPicPr>
          <p:nvPr/>
        </p:nvPicPr>
        <p:blipFill>
          <a:blip r:embed="rId3" cstate="print"/>
          <a:srcRect/>
          <a:stretch>
            <a:fillRect/>
          </a:stretch>
        </p:blipFill>
        <p:spPr bwMode="auto">
          <a:xfrm>
            <a:off x="2699792" y="0"/>
            <a:ext cx="6444208" cy="9325574"/>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7410" name="Picture 2" descr="C:\Users\zeynalzade.aydin\Desktop\Bakhshnameha\205270\اسکن 1.jpeg"/>
          <p:cNvPicPr>
            <a:picLocks noChangeAspect="1" noChangeArrowheads="1"/>
          </p:cNvPicPr>
          <p:nvPr/>
        </p:nvPicPr>
        <p:blipFill>
          <a:blip r:embed="rId3" cstate="print"/>
          <a:srcRect/>
          <a:stretch>
            <a:fillRect/>
          </a:stretch>
        </p:blipFill>
        <p:spPr bwMode="auto">
          <a:xfrm>
            <a:off x="2627784" y="0"/>
            <a:ext cx="6516216" cy="920942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dirty="0" smtClean="0">
                <a:cs typeface="B Nazanin" pitchFamily="2" charset="-78"/>
              </a:rPr>
              <a:t>ماده 6 - اکتشاف ذخاير معدنى، منوط به صدور پروانه اکتشاف توسط وزارت معادن و فلزات است. چگونگى اخذ پروانه، ضوابط اکتشاف، مدت اعتبار پروانه، انتقال حقوق متعلق به آن پروانه و نيز ساير موارد ضرورى مربوط برابر مفاد اين قانون در آيين‏نامه اجرايى تعيين خواهد شد. </a:t>
            </a:r>
          </a:p>
          <a:p>
            <a:pPr algn="just">
              <a:buNone/>
            </a:pPr>
            <a:r>
              <a:rPr lang="fa-IR" dirty="0" smtClean="0">
                <a:cs typeface="B Nazanin" pitchFamily="2" charset="-78"/>
              </a:rPr>
              <a:t>تبصره 1- اکتشاف حين بهره‏بردارى نياز به صدور پروانه اکتشاف ندارد، ليکن در صورت کشف ذخيره يا ماده معدنى جديد گواهى کشف دارنده پروانه بهره‏بردارى به ترتيب با رعايت مفاد اين قانون اصلاح يا گواهى جديد صادر خواهد شد.</a:t>
            </a:r>
            <a:endParaRPr lang="en-US" dirty="0">
              <a:cs typeface="B Nazanin" pitchFamily="2" charset="-78"/>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8434" name="Picture 2" descr="C:\Users\zeynalzade.aydin\Desktop\Bakhshnameha\248702\اسکن 1.jpeg"/>
          <p:cNvPicPr>
            <a:picLocks noChangeAspect="1" noChangeArrowheads="1"/>
          </p:cNvPicPr>
          <p:nvPr/>
        </p:nvPicPr>
        <p:blipFill>
          <a:blip r:embed="rId3" cstate="print"/>
          <a:srcRect/>
          <a:stretch>
            <a:fillRect/>
          </a:stretch>
        </p:blipFill>
        <p:spPr bwMode="auto">
          <a:xfrm>
            <a:off x="2627784" y="-1"/>
            <a:ext cx="6516216" cy="9209421"/>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9458" name="Picture 2" descr="C:\Users\zeynalzade.aydin\Desktop\Bakhshnameha\219800\اسکن 1.jpeg"/>
          <p:cNvPicPr>
            <a:picLocks noChangeAspect="1" noChangeArrowheads="1"/>
          </p:cNvPicPr>
          <p:nvPr/>
        </p:nvPicPr>
        <p:blipFill>
          <a:blip r:embed="rId3" cstate="print"/>
          <a:srcRect/>
          <a:stretch>
            <a:fillRect/>
          </a:stretch>
        </p:blipFill>
        <p:spPr bwMode="auto">
          <a:xfrm>
            <a:off x="2555777" y="0"/>
            <a:ext cx="6588224" cy="9311191"/>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0482" name="Picture 2" descr="C:\Users\zeynalzade.aydin\Desktop\Bakhshnameha\255397\اسکن 1.jpeg"/>
          <p:cNvPicPr>
            <a:picLocks noChangeAspect="1" noChangeArrowheads="1"/>
          </p:cNvPicPr>
          <p:nvPr/>
        </p:nvPicPr>
        <p:blipFill>
          <a:blip r:embed="rId3" cstate="print"/>
          <a:srcRect/>
          <a:stretch>
            <a:fillRect/>
          </a:stretch>
        </p:blipFill>
        <p:spPr bwMode="auto">
          <a:xfrm>
            <a:off x="3059832" y="0"/>
            <a:ext cx="6084168" cy="8630544"/>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1506" name="Picture 2" descr="C:\Users\zeynalzade.aydin\Desktop\Bakhshnameha\281481\اسکن 1.jpeg"/>
          <p:cNvPicPr>
            <a:picLocks noChangeAspect="1" noChangeArrowheads="1"/>
          </p:cNvPicPr>
          <p:nvPr/>
        </p:nvPicPr>
        <p:blipFill>
          <a:blip r:embed="rId3" cstate="print"/>
          <a:srcRect/>
          <a:stretch>
            <a:fillRect/>
          </a:stretch>
        </p:blipFill>
        <p:spPr bwMode="auto">
          <a:xfrm>
            <a:off x="2627784" y="0"/>
            <a:ext cx="6516216" cy="9209421"/>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2530" name="Picture 2" descr="C:\Users\zeynalzade.aydin\Desktop\اسکن 1.jpeg"/>
          <p:cNvPicPr>
            <a:picLocks noChangeAspect="1" noChangeArrowheads="1"/>
          </p:cNvPicPr>
          <p:nvPr/>
        </p:nvPicPr>
        <p:blipFill>
          <a:blip r:embed="rId3" cstate="print"/>
          <a:srcRect/>
          <a:stretch>
            <a:fillRect/>
          </a:stretch>
        </p:blipFill>
        <p:spPr bwMode="auto">
          <a:xfrm>
            <a:off x="2987824" y="0"/>
            <a:ext cx="5508104" cy="7784648"/>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3554" name="Picture 2" descr="C:\Users\zeynalzade.aydin\Desktop\Bakhshnameha\204049\204049.jpeg"/>
          <p:cNvPicPr>
            <a:picLocks noChangeAspect="1" noChangeArrowheads="1"/>
          </p:cNvPicPr>
          <p:nvPr/>
        </p:nvPicPr>
        <p:blipFill>
          <a:blip r:embed="rId3" cstate="print"/>
          <a:srcRect/>
          <a:stretch>
            <a:fillRect/>
          </a:stretch>
        </p:blipFill>
        <p:spPr bwMode="auto">
          <a:xfrm>
            <a:off x="2555777" y="0"/>
            <a:ext cx="6588224" cy="9311190"/>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4578" name="Picture 2" descr="C:\Users\zeynalzade.aydin\Desktop\Bakhshnameha\173285\173285.jpeg"/>
          <p:cNvPicPr>
            <a:picLocks noChangeAspect="1" noChangeArrowheads="1"/>
          </p:cNvPicPr>
          <p:nvPr/>
        </p:nvPicPr>
        <p:blipFill>
          <a:blip r:embed="rId3" cstate="print"/>
          <a:srcRect/>
          <a:stretch>
            <a:fillRect/>
          </a:stretch>
        </p:blipFill>
        <p:spPr bwMode="auto">
          <a:xfrm>
            <a:off x="3347865" y="122610"/>
            <a:ext cx="5796136" cy="8191726"/>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5602" name="Picture 2" descr="C:\Users\zeynalzade.aydin\Desktop\Bakhshnameha\45352\45352.jpeg"/>
          <p:cNvPicPr>
            <a:picLocks noChangeAspect="1" noChangeArrowheads="1"/>
          </p:cNvPicPr>
          <p:nvPr/>
        </p:nvPicPr>
        <p:blipFill>
          <a:blip r:embed="rId3" cstate="print"/>
          <a:srcRect/>
          <a:stretch>
            <a:fillRect/>
          </a:stretch>
        </p:blipFill>
        <p:spPr bwMode="auto">
          <a:xfrm>
            <a:off x="2627784" y="0"/>
            <a:ext cx="6516216" cy="9209422"/>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6626" name="Picture 2" descr="C:\Users\zeynalzade.aydin\Desktop\Bakhshnameha\135962\135962.jpeg"/>
          <p:cNvPicPr>
            <a:picLocks noChangeAspect="1" noChangeArrowheads="1"/>
          </p:cNvPicPr>
          <p:nvPr/>
        </p:nvPicPr>
        <p:blipFill>
          <a:blip r:embed="rId3" cstate="print"/>
          <a:srcRect/>
          <a:stretch>
            <a:fillRect/>
          </a:stretch>
        </p:blipFill>
        <p:spPr bwMode="auto">
          <a:xfrm>
            <a:off x="3419873" y="19563"/>
            <a:ext cx="5724128" cy="8089957"/>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026" name="Picture 2" descr="C:\Users\zeynalzade.aydin\Desktop\Bakhshnameha\143834\143834.jpeg"/>
          <p:cNvPicPr>
            <a:picLocks noChangeAspect="1" noChangeArrowheads="1"/>
          </p:cNvPicPr>
          <p:nvPr/>
        </p:nvPicPr>
        <p:blipFill>
          <a:blip r:embed="rId3" cstate="print"/>
          <a:srcRect/>
          <a:stretch>
            <a:fillRect/>
          </a:stretch>
        </p:blipFill>
        <p:spPr bwMode="auto">
          <a:xfrm>
            <a:off x="2627785" y="0"/>
            <a:ext cx="6516216" cy="920942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r>
              <a:rPr lang="fa-IR" dirty="0" smtClean="0">
                <a:cs typeface="B Nazanin" pitchFamily="2" charset="-78"/>
              </a:rPr>
              <a:t>تبصره 2 - متقاضيان پروانه اکتشاف موظفند در زمان تعيين و تحويل محدوده بلامعارض، مبلغي را بر اساس تعرفه اي که سالانه از طرف وزارت صنعت، معدن و تجارت پيشنهاد مي شود و در شوراي عالي معادن به تصويب مي رسد پرداخت نمايند.</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35170" name="Picture 2" descr="C:\Users\zeynalzade.aydin\Desktop\Bakhshnameha\206665\206665.jpeg"/>
          <p:cNvPicPr>
            <a:picLocks noChangeAspect="1" noChangeArrowheads="1"/>
          </p:cNvPicPr>
          <p:nvPr/>
        </p:nvPicPr>
        <p:blipFill>
          <a:blip r:embed="rId3" cstate="print"/>
          <a:srcRect/>
          <a:stretch>
            <a:fillRect/>
          </a:stretch>
        </p:blipFill>
        <p:spPr bwMode="auto">
          <a:xfrm>
            <a:off x="2987824" y="-87000"/>
            <a:ext cx="6156177" cy="8700576"/>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026" name="Picture 2" descr="C:\Users\zeynalzade.aydin\Desktop\D__111_574Print Image.tif(2).jpg"/>
          <p:cNvPicPr>
            <a:picLocks noChangeAspect="1" noChangeArrowheads="1"/>
          </p:cNvPicPr>
          <p:nvPr/>
        </p:nvPicPr>
        <p:blipFill>
          <a:blip r:embed="rId3" cstate="print"/>
          <a:srcRect/>
          <a:stretch>
            <a:fillRect/>
          </a:stretch>
        </p:blipFill>
        <p:spPr bwMode="auto">
          <a:xfrm>
            <a:off x="3131840" y="-332229"/>
            <a:ext cx="5354269" cy="7577653"/>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050" name="Picture 2" descr="C:\Users\zeynalzade.aydin\Desktop\D__111_574Print Image.tif(3).jpg"/>
          <p:cNvPicPr>
            <a:picLocks noChangeAspect="1" noChangeArrowheads="1"/>
          </p:cNvPicPr>
          <p:nvPr/>
        </p:nvPicPr>
        <p:blipFill>
          <a:blip r:embed="rId3" cstate="print"/>
          <a:srcRect/>
          <a:stretch>
            <a:fillRect/>
          </a:stretch>
        </p:blipFill>
        <p:spPr bwMode="auto">
          <a:xfrm>
            <a:off x="3131840" y="-315417"/>
            <a:ext cx="5328592" cy="7541311"/>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074" name="Picture 2" descr="C:\Users\zeynalzade.aydin\Desktop\01.jpeg"/>
          <p:cNvPicPr>
            <a:picLocks noChangeAspect="1" noChangeArrowheads="1"/>
          </p:cNvPicPr>
          <p:nvPr/>
        </p:nvPicPr>
        <p:blipFill>
          <a:blip r:embed="rId3" cstate="print"/>
          <a:srcRect/>
          <a:stretch>
            <a:fillRect/>
          </a:stretch>
        </p:blipFill>
        <p:spPr bwMode="auto">
          <a:xfrm>
            <a:off x="3491880" y="-243407"/>
            <a:ext cx="5430849" cy="7697714"/>
          </a:xfrm>
          <a:prstGeom prst="rect">
            <a:avLst/>
          </a:prstGeom>
          <a:noFill/>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098" name="Picture 2" descr="C:\Users\zeynalzade.aydin\Desktop\02.jpg"/>
          <p:cNvPicPr>
            <a:picLocks noChangeAspect="1" noChangeArrowheads="1"/>
          </p:cNvPicPr>
          <p:nvPr/>
        </p:nvPicPr>
        <p:blipFill>
          <a:blip r:embed="rId3" cstate="print"/>
          <a:srcRect/>
          <a:stretch>
            <a:fillRect/>
          </a:stretch>
        </p:blipFill>
        <p:spPr bwMode="auto">
          <a:xfrm>
            <a:off x="3491880" y="-171399"/>
            <a:ext cx="5399162" cy="7632848"/>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5122" name="Picture 2" descr="C:\Users\zeynalzade.aydin\Desktop\03.jpg"/>
          <p:cNvPicPr>
            <a:picLocks noChangeAspect="1" noChangeArrowheads="1"/>
          </p:cNvPicPr>
          <p:nvPr/>
        </p:nvPicPr>
        <p:blipFill>
          <a:blip r:embed="rId3" cstate="print"/>
          <a:srcRect/>
          <a:stretch>
            <a:fillRect/>
          </a:stretch>
        </p:blipFill>
        <p:spPr bwMode="auto">
          <a:xfrm>
            <a:off x="3491880" y="-171400"/>
            <a:ext cx="5389759" cy="7619555"/>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6146" name="Picture 2" descr="C:\Users\zeynalzade.aydin\Desktop\04.jpg"/>
          <p:cNvPicPr>
            <a:picLocks noChangeAspect="1" noChangeArrowheads="1"/>
          </p:cNvPicPr>
          <p:nvPr/>
        </p:nvPicPr>
        <p:blipFill>
          <a:blip r:embed="rId3" cstate="print"/>
          <a:srcRect/>
          <a:stretch>
            <a:fillRect/>
          </a:stretch>
        </p:blipFill>
        <p:spPr bwMode="auto">
          <a:xfrm>
            <a:off x="3419872" y="-171400"/>
            <a:ext cx="5432641" cy="7680176"/>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635896" y="2204864"/>
            <a:ext cx="4164922" cy="2215991"/>
          </a:xfrm>
          <a:prstGeom prst="rect">
            <a:avLst/>
          </a:prstGeom>
          <a:noFill/>
        </p:spPr>
        <p:txBody>
          <a:bodyPr wrap="none" rtlCol="1">
            <a:spAutoFit/>
          </a:bodyPr>
          <a:lstStyle/>
          <a:p>
            <a:r>
              <a:rPr lang="fa-IR" sz="13800" dirty="0" smtClean="0">
                <a:cs typeface="B Titr" pitchFamily="2" charset="-78"/>
              </a:rPr>
              <a:t>سوال؟</a:t>
            </a:r>
            <a:endParaRPr lang="fa-IR" sz="13800" dirty="0">
              <a:cs typeface="B Titr" pitchFamily="2" charset="-78"/>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635896" y="2204864"/>
            <a:ext cx="4980851" cy="2215991"/>
          </a:xfrm>
          <a:prstGeom prst="rect">
            <a:avLst/>
          </a:prstGeom>
          <a:noFill/>
        </p:spPr>
        <p:txBody>
          <a:bodyPr wrap="none" rtlCol="1">
            <a:spAutoFit/>
          </a:bodyPr>
          <a:lstStyle/>
          <a:p>
            <a:r>
              <a:rPr lang="fa-IR" sz="13800" dirty="0" smtClean="0">
                <a:cs typeface="B Titr" pitchFamily="2" charset="-78"/>
              </a:rPr>
              <a:t>متشکرم</a:t>
            </a:r>
            <a:endParaRPr lang="fa-IR" sz="13800" dirty="0">
              <a:cs typeface="B Titr" pitchFamily="2" charset="-7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r>
              <a:rPr lang="fa-IR" dirty="0" smtClean="0">
                <a:cs typeface="B Nazanin" pitchFamily="2" charset="-78"/>
              </a:rPr>
              <a:t>تبصره 3- دارندگان پروانه اکتشاف به استثناء مالك يا مالكان شخصي در ملك خود يا موقوفات موظفند از زمان صدور پروانه اکتشاف، سالانه به ازاء هر کيلومترمربع از محدوده اکتشافي، مبلغي را به دولت پرداخت نمايند. ميزان اين مبلغ هر سال به پيشنهاد وزارت صنعت، معدن و تجارت و تصويب شوراي عالي معادن تعيين مي شود.</a:t>
            </a:r>
            <a:endParaRPr lang="en-US" dirty="0">
              <a:cs typeface="B Nazanin" pitchFamily="2" charset="-7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dirty="0" smtClean="0">
                <a:cs typeface="B Nazanin" pitchFamily="2" charset="-78"/>
              </a:rPr>
              <a:t>ماده 7- وزارت صنعت، معدن و تجارت مکلف است پس از رسیدگی به گزارش عملیات اکتشاف که توسط اشخاص حقیقی و حقوقی ذی صلاح گواهی شده است و تایید آن، نسبت به صدور گواهی کشف به نام دارنده پرواه اکتشاف اقدام نماید.</a:t>
            </a:r>
          </a:p>
          <a:p>
            <a:pPr algn="just">
              <a:buNone/>
            </a:pPr>
            <a:r>
              <a:rPr lang="fa-IR" dirty="0" smtClean="0">
                <a:cs typeface="B Nazanin" pitchFamily="2" charset="-78"/>
              </a:rPr>
              <a:t>در گواهی کشف باید نوع یا انواع ماده معدنی کشف شده، کمیت و کیفیت آن، حدود و مساحت زمین مورد اکتشاف و هزینه عملیات اکتشافی ذکر شود. گواهی کشف با تایید وزارت صنعت، معدن و تجارت ظرف یک سال از تاریخ صدور قابل انتقال به اشخاص ثالث است.</a:t>
            </a:r>
            <a:endParaRPr lang="en-US" dirty="0">
              <a:cs typeface="B Nazanin" pitchFamily="2"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dirty="0" smtClean="0">
                <a:cs typeface="B Nazanin" pitchFamily="2" charset="-78"/>
              </a:rPr>
              <a:t>تبصره- درصورت عدم دستیابی به کانه (کانسنگ) پس از انجام عملیات اکتشاف حقی برای دارنده پروانه اکتشاف ایجاد </a:t>
            </a:r>
            <a:br>
              <a:rPr lang="fa-IR" dirty="0" smtClean="0">
                <a:cs typeface="B Nazanin" pitchFamily="2" charset="-78"/>
              </a:rPr>
            </a:br>
            <a:r>
              <a:rPr lang="fa-IR" dirty="0" smtClean="0">
                <a:cs typeface="B Nazanin" pitchFamily="2" charset="-78"/>
              </a:rPr>
              <a:t>نمی شود.</a:t>
            </a:r>
            <a:endParaRPr lang="en-US" dirty="0">
              <a:cs typeface="B Nazanin" pitchFamily="2" charset="-7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dirty="0" smtClean="0">
                <a:cs typeface="B Nazanin" pitchFamily="2" charset="-78"/>
              </a:rPr>
              <a:t>ماده 8- دارندگان گواهی کشف می توانند حداکثر ظرف یک سال پس از صدور گواهی کشف، درخواست خود را برای اخذ پروانه بهره برداری معدن کشف شده، تسلیم وزارت صنعت، معدن و تجارت نمایند. عدم تسلیم درخواست مزبور در مهلت مقرر موجب سلب حق اولویت یاد شده، از آنان خواهد شد.</a:t>
            </a:r>
          </a:p>
          <a:p>
            <a:pPr algn="just">
              <a:buNone/>
            </a:pPr>
            <a:r>
              <a:rPr lang="fa-IR" dirty="0" smtClean="0">
                <a:cs typeface="B Nazanin" pitchFamily="2" charset="-78"/>
              </a:rPr>
              <a:t>تبصره- درصورت عدم تسلیم بموقع درخواست یادشده، هزینه های اکتشافی مندرج در گواهی کشف توسط بهره بردار ذخیره معدنی مکشوفه به دارنده گواهی مذکور به ترتیبی که در آیین نامه اجرایی این قانون مشخص خواهدشد، پرداخت می گردد.</a:t>
            </a:r>
            <a:endParaRPr lang="en-US" dirty="0">
              <a:cs typeface="B Nazanin"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2286000" y="274638"/>
            <a:ext cx="6400800" cy="1143000"/>
          </a:xfrm>
        </p:spPr>
        <p:txBody>
          <a:bodyPr/>
          <a:lstStyle/>
          <a:p>
            <a:pPr algn="r"/>
            <a:r>
              <a:rPr lang="fa-IR" dirty="0" smtClean="0">
                <a:cs typeface="B Titr" pitchFamily="2" charset="-78"/>
              </a:rPr>
              <a:t>موضوعات:</a:t>
            </a:r>
            <a:endParaRPr lang="fr-FR" dirty="0" smtClean="0">
              <a:cs typeface="B Titr" pitchFamily="2" charset="-78"/>
            </a:endParaRPr>
          </a:p>
        </p:txBody>
      </p:sp>
      <p:sp>
        <p:nvSpPr>
          <p:cNvPr id="3075" name="Espace réservé du contenu 2"/>
          <p:cNvSpPr>
            <a:spLocks noGrp="1"/>
          </p:cNvSpPr>
          <p:nvPr>
            <p:ph idx="1"/>
          </p:nvPr>
        </p:nvSpPr>
        <p:spPr>
          <a:xfrm>
            <a:off x="2843808" y="1628800"/>
            <a:ext cx="5842992" cy="2016224"/>
          </a:xfrm>
        </p:spPr>
        <p:txBody>
          <a:bodyPr/>
          <a:lstStyle/>
          <a:p>
            <a:pPr>
              <a:buFontTx/>
              <a:buChar char="-"/>
            </a:pPr>
            <a:r>
              <a:rPr lang="fa-IR" dirty="0" smtClean="0">
                <a:cs typeface="B Nazanin" pitchFamily="2" charset="-78"/>
              </a:rPr>
              <a:t>قانون معادن (36 ماده)</a:t>
            </a:r>
          </a:p>
          <a:p>
            <a:pPr>
              <a:buFontTx/>
              <a:buChar char="-"/>
            </a:pPr>
            <a:r>
              <a:rPr lang="fa-IR" dirty="0" smtClean="0">
                <a:cs typeface="B Nazanin" pitchFamily="2" charset="-78"/>
              </a:rPr>
              <a:t>آیین نامه اجرایی قانون معادن (122 ماده)</a:t>
            </a:r>
          </a:p>
          <a:p>
            <a:pPr>
              <a:buFontTx/>
              <a:buChar char="-"/>
            </a:pPr>
            <a:r>
              <a:rPr lang="fa-IR" dirty="0" smtClean="0">
                <a:cs typeface="B Nazanin" pitchFamily="2" charset="-78"/>
              </a:rPr>
              <a:t>دستورالعمل ها و بخشنامه ها</a:t>
            </a:r>
            <a:endParaRPr lang="fr-FR" dirty="0" smtClean="0">
              <a:cs typeface="B Nazanin" pitchFamily="2" charset="-7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sz="3100" dirty="0" smtClean="0">
                <a:cs typeface="B Nazanin" pitchFamily="2" charset="-78"/>
              </a:rPr>
              <a:t>ماده 19- هرکس بدون اخذ پروانه اکتشاف یا بهره برداری و یا اجازه برداشت اقدام به حفاری های اکتشافی، استخراج، برداشت و بهره برداری مواد معدنی نماید، متصرف در اموال عمومی محسوب و با او برابر قوانین و مقررات مربوطه رفتار خواهد شد. در این موارد ماموران انتظامی موظفند حسب درخواست وزارت صنعت، معدن و تجارت بلافاصله از اینگونه عملیات جلوگیری و متهم یا متهمان را برای صدور حکم به مراجع قضائی معرفی نمایند. وزارت صنعت، معدن و تجارت مکلف است ضمن انجام اقدامات لازم، به موقع درخواست ضرر و زیان ناشی از جرم را به مرجع قضائی مربوط تسلیم نماید.</a:t>
            </a:r>
            <a:endParaRPr lang="en-US" sz="3100" dirty="0">
              <a:cs typeface="B Nazanin" pitchFamily="2" charset="-7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sz="3100" dirty="0" smtClean="0">
                <a:cs typeface="B Nazanin" pitchFamily="2" charset="-78"/>
              </a:rPr>
              <a:t>تبصره 1- اینگونه اقدامات از مصادیق حجرم مشهود است و نیروی انتظامی جمهوری اسلامی ایران مکلف است وظایف قانونی خود را در این موارد انجام دهد.</a:t>
            </a:r>
          </a:p>
          <a:p>
            <a:pPr algn="just">
              <a:buNone/>
            </a:pPr>
            <a:r>
              <a:rPr lang="fa-IR" sz="3100" dirty="0" smtClean="0">
                <a:cs typeface="B Nazanin" pitchFamily="2" charset="-78"/>
              </a:rPr>
              <a:t>تبصره 2- هرگونه تصرف اشخاص حقیقی یا حقوقی در محدوده دارای مجوز عملیات معدنی بدون داشتن حکم از مراجع قضائی، تصرف عدوانی محسوب می شود. در این موارد نیروی انتظامی موظف است حسب درخواست دارندگان مجوز یا وزارت صنعت، معدن و تجارت، بلافاصله نسبت به رفع تصرف و مزاحمت اقدام و متهم یا متهمان را به مراجع قضائی معرفی نماید.</a:t>
            </a:r>
            <a:endParaRPr lang="en-US" sz="3100" dirty="0">
              <a:cs typeface="B Nazanin" pitchFamily="2" charset="-7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sz="3100" dirty="0" smtClean="0">
                <a:cs typeface="B Nazanin" pitchFamily="2" charset="-78"/>
              </a:rPr>
              <a:t>تبصره 3- مزاحمت اشخاص حقیقی یا حقوقی به نحوی که مانع عملیات معدنی شود، جرم تلقی و مجرم ضمن جبران خسارت، به حبس از یک تا شش ماه و یا پرداخت جریمه نقدی معادل دوبرابر خسارت وارده محکوم می شود.</a:t>
            </a:r>
            <a:endParaRPr lang="en-US" sz="3100" dirty="0">
              <a:cs typeface="B Nazanin" pitchFamily="2"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sz="3100" dirty="0" smtClean="0">
                <a:cs typeface="B Nazanin" pitchFamily="2" charset="-78"/>
              </a:rPr>
              <a:t>ماده 20- </a:t>
            </a:r>
            <a:r>
              <a:rPr lang="ar-SA" sz="3100" dirty="0" smtClean="0">
                <a:cs typeface="B Nazanin" pitchFamily="2" charset="-78"/>
              </a:rPr>
              <a:t>وزارت صنعت، معدن و تجارت به دارندگان مجوزهای اکتشاف و بهره‌برداری و اجازه برداشت که به تعهدات خود عمل ننمایند با تعیین مهلتی مناسب اخطار می‌کند تا تعهد خود را ایفاء نمایند. در صورتی‌که اشخاص مزبور در انقضاء مهلت مقرر اقدامی ننمایند و یا اقدام انجام شده کافی نباشد، با تأیید شورای عالی معادن ملزم به پرداخت خسارات ناشی از عدم انجـام تعهدات مربوط می‌شوند و یا در نهایت برای ادامه عملیات مربوط فاقد صلاحیت شناخته می‌شوند. انجام این عمل در اعتبار پروانه بهره‌برداری و یا حقوق اشخاص ثالث تأثیری ندارد.</a:t>
            </a:r>
            <a:endParaRPr lang="en-US" sz="3100" dirty="0" smtClean="0">
              <a:cs typeface="B Nazanin" pitchFamily="2" charset="-78"/>
            </a:endParaRPr>
          </a:p>
          <a:p>
            <a:pPr algn="just">
              <a:buNone/>
            </a:pPr>
            <a:endParaRPr lang="en-US" sz="3100" dirty="0">
              <a:cs typeface="B Nazanin" pitchFamily="2" charset="-7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buNone/>
            </a:pPr>
            <a:r>
              <a:rPr lang="ar-SA" sz="2800" dirty="0" smtClean="0">
                <a:cs typeface="B Nazanin" pitchFamily="2" charset="-78"/>
              </a:rPr>
              <a:t>تبصره1ـ مواردی که خارج از ید و اراده دارندگان مجوز باشد، از حکم این ماده مستثنی است.</a:t>
            </a:r>
            <a:endParaRPr lang="en-US" sz="2800" dirty="0" smtClean="0">
              <a:cs typeface="B Nazanin" pitchFamily="2" charset="-78"/>
            </a:endParaRPr>
          </a:p>
          <a:p>
            <a:pPr>
              <a:buNone/>
            </a:pPr>
            <a:r>
              <a:rPr lang="ar-SA" sz="2800" dirty="0" smtClean="0">
                <a:cs typeface="B Nazanin" pitchFamily="2" charset="-78"/>
              </a:rPr>
              <a:t>تبصره2ـ موارد مشمول خسارت و فاقد صلاحیت و خارج از ید و اراده مکتشف و بهره‌بردار در آئین‌نامه اجرائی این قانون تعیین می‌شود.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Low">
              <a:spcAft>
                <a:spcPts val="0"/>
              </a:spcAft>
              <a:buNone/>
            </a:pPr>
            <a:r>
              <a:rPr lang="fa-IR" sz="2800" dirty="0" smtClean="0">
                <a:latin typeface="Times New Roman"/>
                <a:ea typeface="Times New Roman"/>
                <a:cs typeface="B Nazanin"/>
              </a:rPr>
              <a:t>ماده 22 - چنانچه اجراي عمليات معدني در محدوده املاك داير يا مسبوق به احياء اشخاص واقع و نياز به تصرف اين املاك باشد مجري عمليات پس از تأييد وزير معدن، صنعت و تجارت مكلف است اجاره يا بهاء آن را بدون محاسبه ذخاير معدني واقع در آن برابر نظر كارشناسي رسمي دادگستري به قيمت روز به صاحب ملك بپردازد و در صورت امتناع وي از دريافت آن در صندوق سازمان ثبت اسناد و املاك كشور توديع نمايد كه در اين حالت زمينه انجام عمليات معدني توسط وزارت صنعت، معدن و تجارت با هماهنگي دستگاههاي مسئول فراهم خواهد شد. </a:t>
            </a:r>
            <a:br>
              <a:rPr lang="fa-IR" sz="2800" dirty="0" smtClean="0">
                <a:latin typeface="Times New Roman"/>
                <a:ea typeface="Times New Roman"/>
                <a:cs typeface="B Nazanin"/>
              </a:rPr>
            </a:br>
            <a:r>
              <a:rPr lang="fa-IR" sz="2800" dirty="0" smtClean="0">
                <a:latin typeface="Times New Roman"/>
                <a:ea typeface="Times New Roman"/>
                <a:cs typeface="B Nazanin"/>
              </a:rPr>
              <a:t>تشخيص داير يا مسبوق به احياء بودن املاك و وضع مالكيت مالك يا مالكين به عهده مراجعه مربوطه مي‏باشد. </a:t>
            </a:r>
            <a:endParaRPr lang="en-US" sz="2800" dirty="0">
              <a:latin typeface="Times New Roman"/>
              <a:ea typeface="Times New Roman"/>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Low">
              <a:spcAft>
                <a:spcPts val="0"/>
              </a:spcAft>
              <a:buNone/>
            </a:pPr>
            <a:r>
              <a:rPr lang="fa-IR" sz="2800" dirty="0" smtClean="0">
                <a:latin typeface="Times New Roman"/>
                <a:ea typeface="Times New Roman"/>
                <a:cs typeface="B Nazanin"/>
              </a:rPr>
              <a:t>تبصره 1 - در صورتي كه براي ادامه عمليات اكتشاف يا بهره‏برداري و استخراج معادن واقع در خارج از املاك ياد شده نياز به حفر كانال يا تونل زيرزميني باشد كه در عمق عرفي املاك مزبور قرار گيرد مشمول ماده فوق بوده در غير اين صورت تابع ملك نخواهد بود. تشخيص عمق عرفي موضوع اين تبصره با توجه به نوع كاربري اراضي منطقه عمليات معدني به عهده كارشناس رسمي دادگستري مي‏باشد. </a:t>
            </a:r>
            <a:endParaRPr lang="en-US" sz="2800" dirty="0" smtClean="0">
              <a:latin typeface="Times New Roman"/>
              <a:ea typeface="Times New Roman"/>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Low">
              <a:spcAft>
                <a:spcPts val="0"/>
              </a:spcAft>
            </a:pPr>
            <a:r>
              <a:rPr lang="fa-IR" sz="2800" dirty="0" smtClean="0">
                <a:latin typeface="Times New Roman"/>
                <a:ea typeface="Times New Roman"/>
                <a:cs typeface="B Nazanin"/>
              </a:rPr>
              <a:t>تبصره 2 - مالك يا مالكين املاك فوق الذكر يا قائم مقام قانوني آنها در اخذ پروانه اكتشاف ذخاير سنگ لاشه ساختماني و سنگهاي تزئيني و نما واقع در عمق عرفي املاك داير يا مسبوق به احياء خود كه به ترتيب مقرر در قسمت اخير تبصره فوق تعيين مي‏شود مشروط به تسليم درخواست به وزارت صنعت، معدن و تجارت، قبل از صدور پروانه اكتشاف براي سايرين نسبت به آنها حق تقدم خواهند داشت كه در اين صورت مواد مكشوفه تا عمق عرفي تبع ملك متعلق به آنان بوده ضمن معافيت از پرداخت حقوق دولتي براساس مفاد ماده (10) و بند «1» شق «الف» ماده مذكور با آنها رفتار خواهد شد. </a:t>
            </a:r>
            <a:endParaRPr lang="en-US" sz="2800" dirty="0">
              <a:latin typeface="Times New Roman"/>
              <a:ea typeface="Times New Roman"/>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Low">
              <a:spcAft>
                <a:spcPts val="0"/>
              </a:spcAft>
              <a:buNone/>
            </a:pPr>
            <a:r>
              <a:rPr lang="fa-IR" sz="2800" dirty="0" smtClean="0">
                <a:latin typeface="Times New Roman"/>
                <a:ea typeface="Times New Roman"/>
                <a:cs typeface="B Nazanin"/>
              </a:rPr>
              <a:t>تبصره 3 - مأموران انتظامي مكلفند در صورت ممانعت مالك از اجراي عمليات معدني موضوع اين ماده بلافاصله به درخواست وزارت صنعت، معدن و تجارت طبق مقررات موضوعه رفع ممانعت و مزاحمت نمايند. </a:t>
            </a:r>
            <a:endParaRPr lang="en-US" sz="2800" dirty="0" smtClean="0">
              <a:latin typeface="Times New Roman"/>
              <a:ea typeface="Times New Roman"/>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ar-SA" sz="2800" dirty="0" smtClean="0">
                <a:cs typeface="B Nazanin" pitchFamily="2" charset="-78"/>
              </a:rPr>
              <a:t>ماده</a:t>
            </a:r>
            <a:r>
              <a:rPr lang="fa-IR" sz="2800" dirty="0" smtClean="0">
                <a:cs typeface="B Nazanin" pitchFamily="2" charset="-78"/>
              </a:rPr>
              <a:t> </a:t>
            </a:r>
            <a:r>
              <a:rPr lang="ar-SA" sz="2800" dirty="0" smtClean="0">
                <a:cs typeface="B Nazanin" pitchFamily="2" charset="-78"/>
              </a:rPr>
              <a:t>24ـ جهت تسریع در امر اکتشاف و بهره‏برداری از معادن، دستگاههای اجرائی و متولیان قانونی مربوط مکلفند حداکثر ظرف دو ماه نسبت به استعلام وزارت صنعت، معدن و تجارت جهت صدور پروانه اکتشاف در موارد ذیل اعلام نظر نمایند:</a:t>
            </a:r>
            <a:endParaRPr lang="en-US" sz="2800" dirty="0" smtClean="0">
              <a:cs typeface="B Nazanin" pitchFamily="2" charset="-7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216845"/>
            <a:ext cx="8229600" cy="2868339"/>
          </a:xfrm>
        </p:spPr>
        <p:txBody>
          <a:bodyPr/>
          <a:lstStyle/>
          <a:p>
            <a:r>
              <a:rPr lang="fa-IR" dirty="0" smtClean="0">
                <a:cs typeface="B Nazanin" pitchFamily="2" charset="-78"/>
              </a:rPr>
              <a:t>فصل اول: تعاریف و کلیات (4 ماده و تبصره های مربوطه)</a:t>
            </a:r>
          </a:p>
          <a:p>
            <a:r>
              <a:rPr lang="fa-IR" dirty="0" smtClean="0">
                <a:cs typeface="B Nazanin" pitchFamily="2" charset="-78"/>
              </a:rPr>
              <a:t>فصل دوم: اکتشاف (4 ماده و تبصره های مربوطه)</a:t>
            </a:r>
          </a:p>
          <a:p>
            <a:r>
              <a:rPr lang="fa-IR" dirty="0" smtClean="0">
                <a:cs typeface="B Nazanin" pitchFamily="2" charset="-78"/>
              </a:rPr>
              <a:t>فصل چهارم: مقررات عمومی (مواد 18 الی 36)</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ar-SA" sz="2800" dirty="0" smtClean="0">
                <a:cs typeface="B Nazanin" pitchFamily="2" charset="-78"/>
              </a:rPr>
              <a:t>الف ـ حریم قانونی راهها و راه‌آهن</a:t>
            </a:r>
            <a:endParaRPr lang="en-US" sz="2800" dirty="0" smtClean="0">
              <a:cs typeface="B Nazanin" pitchFamily="2" charset="-78"/>
            </a:endParaRPr>
          </a:p>
          <a:p>
            <a:pPr algn="just">
              <a:buNone/>
            </a:pPr>
            <a:r>
              <a:rPr lang="ar-SA" sz="2800" dirty="0" smtClean="0">
                <a:cs typeface="B Nazanin" pitchFamily="2" charset="-78"/>
              </a:rPr>
              <a:t>ب ـ داخل شهر‌ها و حریم قانونی آنها</a:t>
            </a:r>
            <a:endParaRPr lang="en-US" sz="2800" dirty="0" smtClean="0">
              <a:cs typeface="B Nazanin" pitchFamily="2" charset="-78"/>
            </a:endParaRPr>
          </a:p>
          <a:p>
            <a:pPr algn="just">
              <a:buNone/>
            </a:pPr>
            <a:r>
              <a:rPr lang="ar-SA" sz="2800" dirty="0" smtClean="0">
                <a:cs typeface="B Nazanin" pitchFamily="2" charset="-78"/>
              </a:rPr>
              <a:t>پ ـ حریم قانونی سدها و شبکه‌های توزیع آب و حوضچه‌های سدها وقنوات</a:t>
            </a:r>
            <a:endParaRPr lang="en-US" sz="2800" dirty="0" smtClean="0">
              <a:cs typeface="B Nazanin" pitchFamily="2" charset="-78"/>
            </a:endParaRPr>
          </a:p>
          <a:p>
            <a:pPr algn="just">
              <a:buNone/>
            </a:pPr>
            <a:r>
              <a:rPr lang="ar-SA" sz="2800" dirty="0" smtClean="0">
                <a:cs typeface="B Nazanin" pitchFamily="2" charset="-78"/>
              </a:rPr>
              <a:t>ت ـ داخل جنگلها و مراتع</a:t>
            </a:r>
            <a:endParaRPr lang="en-US" sz="2800" dirty="0" smtClean="0">
              <a:cs typeface="B Nazanin" pitchFamily="2" charset="-78"/>
            </a:endParaRPr>
          </a:p>
          <a:p>
            <a:pPr algn="just">
              <a:buNone/>
            </a:pPr>
            <a:r>
              <a:rPr lang="ar-SA" sz="2800" dirty="0" smtClean="0">
                <a:cs typeface="B Nazanin" pitchFamily="2" charset="-78"/>
              </a:rPr>
              <a:t>ث ـ حریم اماکن مقدسه و ابنیه تاریخی</a:t>
            </a:r>
            <a:endParaRPr lang="en-US" sz="2800" dirty="0" smtClean="0">
              <a:cs typeface="B Nazanin" pitchFamily="2" charset="-78"/>
            </a:endParaRPr>
          </a:p>
          <a:p>
            <a:pPr algn="just">
              <a:buNone/>
            </a:pPr>
            <a:r>
              <a:rPr lang="ar-SA" sz="2800" dirty="0" smtClean="0">
                <a:cs typeface="B Nazanin" pitchFamily="2" charset="-78"/>
              </a:rPr>
              <a:t>ج ـ حریم پادگانها و محل استقرار نیروهای مسلح</a:t>
            </a:r>
            <a:endParaRPr lang="en-US" sz="2800" dirty="0" smtClean="0">
              <a:cs typeface="B Nazanin" pitchFamily="2" charset="-78"/>
            </a:endParaRPr>
          </a:p>
          <a:p>
            <a:pPr algn="just">
              <a:buNone/>
            </a:pPr>
            <a:r>
              <a:rPr lang="ar-SA" sz="2800" dirty="0" smtClean="0">
                <a:cs typeface="B Nazanin" pitchFamily="2" charset="-78"/>
              </a:rPr>
              <a:t>چ ـ مناطقی با عنوان پارک ملی، آثار طبیعی ملی، پناهگاه‌ حیات وحش و حفاظت شده</a:t>
            </a:r>
            <a:endParaRPr lang="en-US" sz="2800" dirty="0" smtClean="0">
              <a:cs typeface="B Nazanin" pitchFamily="2" charset="-78"/>
            </a:endParaRPr>
          </a:p>
          <a:p>
            <a:pPr algn="just">
              <a:buNone/>
            </a:pPr>
            <a:r>
              <a:rPr lang="ar-SA" sz="2800" dirty="0" smtClean="0">
                <a:cs typeface="B Nazanin" pitchFamily="2" charset="-78"/>
              </a:rPr>
              <a:t>ح ـ حوزه‌های دارای مواد پرتوزا بیش از حد مجاز</a:t>
            </a:r>
            <a:endParaRPr lang="en-US" sz="2800" dirty="0" smtClean="0">
              <a:cs typeface="B Nazanin" pitchFamily="2" charset="-7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ar-SA" sz="2800" dirty="0" smtClean="0">
                <a:cs typeface="B Nazanin" pitchFamily="2" charset="-78"/>
              </a:rPr>
              <a:t>استعلام از دستگاههای اجرائی ذی‌ربط، توسط وزارت صنعت، معدن و تجارت و فقط یک‌بار برای صدور پروانه اکتشاف انجام می‌گیرد. پروانه اکتشاف توسط وزارت صنعت، معدن و تجارت حداکثر سه ماه پس ‌از استعلام صادر می‌شود. اعلام نظر باید برای کل محدوده مورد تقاضا صورت گیرد و عدم اعلام ‌نظر در مهلت مقرر به منزله موافقت دستگاههای مذکور تلقی می‌شود.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Low">
              <a:spcAft>
                <a:spcPts val="0"/>
              </a:spcAft>
              <a:buNone/>
            </a:pPr>
            <a:r>
              <a:rPr lang="ar-SA" sz="2800" dirty="0" smtClean="0">
                <a:latin typeface="Times New Roman"/>
                <a:ea typeface="Times New Roman"/>
                <a:cs typeface="B Nazanin"/>
              </a:rPr>
              <a:t>تبصره1ـ دستگاههای اجرائی مربوط مکلفند ظرف سه ماه پس از ابلاغ این قانون، نسبت به اعلام وضعیت حریمهای قانونی خود به وزارت صنعت، معدن و تجارت اقدام نمایند.</a:t>
            </a:r>
            <a:endParaRPr lang="en-US" sz="2800" dirty="0" smtClean="0">
              <a:latin typeface="Times New Roman"/>
              <a:ea typeface="Times New Roman"/>
            </a:endParaRPr>
          </a:p>
          <a:p>
            <a:pPr algn="justLow">
              <a:spcAft>
                <a:spcPts val="0"/>
              </a:spcAft>
              <a:buNone/>
            </a:pPr>
            <a:r>
              <a:rPr lang="ar-SA" sz="2800" dirty="0" smtClean="0">
                <a:latin typeface="Times New Roman"/>
                <a:ea typeface="Times New Roman"/>
                <a:cs typeface="B Nazanin"/>
              </a:rPr>
              <a:t>تبصره2ـ سازمان انرژی اتمی ایران مکلف است ظرف سه ماه پس از ابلاغ این قانون حوزه‌های اکتشافی دارای مواد پرتوزا بیش از حد مجاز را به وزارت صنعت، معدن و تجارت اعلام نماید. همچنین سازمان انرژی اتمی ایران ابتداء هر سال محدوده‌های جدید را اعلام می‌کند و وزارت صنعت، معدن و تجارت مکلف است با رعایت مفاد این ماده در مناطق اعلام شده از سازمان انرژی اتمی ایران استعلام نماید.</a:t>
            </a:r>
            <a:endParaRPr lang="en-US" sz="2800" dirty="0">
              <a:latin typeface="Times New Roman"/>
              <a:ea typeface="Times New Roman"/>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ar-SA" sz="2800" dirty="0" smtClean="0">
                <a:cs typeface="B Nazanin" pitchFamily="2" charset="-78"/>
              </a:rPr>
              <a:t>تبصره3ـ وزارت صنعت، معدن و تجارت و سازمان حفاظت محیط زیست مکلفند در مورد مـعادن متروکه و مسبوق به سابقه واقع در مناطق موضوع بند (چ) این ماده بررسی و تصمیم‌گیری نمایند و درصورت عدم توافق چنانچه با در نظر گرفتن نوع ماده معدنی و میزان ذخیره از نظر مصالح ملی، بهره‌برداری از این معادن به مصلحت باشد، وزارت صنعت، معدن و تجارت با تصویب هیأت وزیران نسبت به احیاء و راه‌اندازی آنها اقدام کند.</a:t>
            </a:r>
            <a:endParaRPr lang="en-US" sz="2800" dirty="0" smtClean="0">
              <a:cs typeface="B Nazanin" pitchFamily="2" charset="-7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ar-SA" sz="2800" dirty="0" smtClean="0">
                <a:cs typeface="B Nazanin" pitchFamily="2" charset="-78"/>
              </a:rPr>
              <a:t>تبصره4ـ وزارت صنعت، معدن و تجارت وظیفه مدیریت یکپارچه، هماهنگی و اداره امور اخذ، تکمیل و صدور مجوز را بر عهده دارد و از طریق ایجاد پنجره واحد با مشارکت سایر دستگاههای مرتبط به گونه‌ای اقدام می‌نماید که ضمن رعایت اصل همزمانی پاسخ استعلامات، سقف زمانی مورد نظر برای صدور مجوز از زمان پیش بینی شده در قانون تجاوز ننماید. در ایجاد فرآیند پنجره واحد، ‌دستگاههای فرعی، مکلفند نسبت به ارائه خدمات از طریق استقرار نماینده تام الاختیار در محل پنجره‌های واحد و یا در فضای مجازی اقدام و همکاری لازم را به عمل آورند.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ar-SA" sz="2800" dirty="0" smtClean="0">
                <a:cs typeface="B Nazanin" pitchFamily="2" charset="-78"/>
              </a:rPr>
              <a:t>تبصره</a:t>
            </a:r>
            <a:r>
              <a:rPr lang="fa-IR" sz="2800" dirty="0" smtClean="0">
                <a:cs typeface="B Nazanin" pitchFamily="2" charset="-78"/>
              </a:rPr>
              <a:t>5</a:t>
            </a:r>
            <a:r>
              <a:rPr lang="ar-SA" sz="2800" dirty="0" smtClean="0">
                <a:cs typeface="B Nazanin" pitchFamily="2" charset="-78"/>
              </a:rPr>
              <a:t>ـ </a:t>
            </a:r>
            <a:r>
              <a:rPr lang="fa-IR" sz="2800" dirty="0" smtClean="0">
                <a:cs typeface="B Nazanin" pitchFamily="2" charset="-78"/>
              </a:rPr>
              <a:t>درصورتیکه سازمان</a:t>
            </a:r>
            <a:r>
              <a:rPr lang="ar-SA" sz="2800" dirty="0" smtClean="0">
                <a:cs typeface="B Nazanin" pitchFamily="2" charset="-78"/>
              </a:rPr>
              <a:t> صنعت، معدن و تجارت </a:t>
            </a:r>
            <a:r>
              <a:rPr lang="fa-IR" sz="2800" dirty="0" smtClean="0">
                <a:cs typeface="B Nazanin" pitchFamily="2" charset="-78"/>
              </a:rPr>
              <a:t>استان به پاسخ های استعلام از دستگاههای اجرائی ذیربط اعتراض داشته باشد، موضوع به هیات حل اختلاف موضوع ماده 24 مکرر ارجاع داده می شود تا حداکثر ظرف مدت 15 روز در مورد آن تعیین تکلیف گردد</a:t>
            </a:r>
            <a:r>
              <a:rPr lang="ar-SA" sz="2800" dirty="0" smtClean="0">
                <a:cs typeface="B Nazanin" pitchFamily="2" charset="-78"/>
              </a:rPr>
              <a:t>.</a:t>
            </a:r>
            <a:r>
              <a:rPr lang="fa-IR" sz="2800" dirty="0" smtClean="0">
                <a:cs typeface="B Nazanin" pitchFamily="2" charset="-78"/>
              </a:rPr>
              <a:t> جلسات این هیات حداقل با حضور پنج نفر رسمیت می یابد و رای آن با اکثریت مطلق عده حاضر قطعی و لازم الاجراست. این امر مانع اعتراض در دیوان عدالت اداری نیست.</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sz="2500" dirty="0" smtClean="0">
                <a:cs typeface="B Nazanin" pitchFamily="2" charset="-78"/>
              </a:rPr>
              <a:t>ماده 24 مکرر- اعضاء هیات اختلاف عبارتند از:</a:t>
            </a:r>
          </a:p>
          <a:p>
            <a:pPr algn="just">
              <a:buNone/>
            </a:pPr>
            <a:r>
              <a:rPr lang="fa-IR" sz="2500" dirty="0" smtClean="0">
                <a:cs typeface="B Nazanin" pitchFamily="2" charset="-78"/>
              </a:rPr>
              <a:t>1- استاندار یا معاون ذیربط بعنوان رئیس هیات</a:t>
            </a:r>
          </a:p>
          <a:p>
            <a:pPr algn="just">
              <a:buNone/>
            </a:pPr>
            <a:r>
              <a:rPr lang="fa-IR" sz="2500" dirty="0" smtClean="0">
                <a:cs typeface="B Nazanin" pitchFamily="2" charset="-78"/>
              </a:rPr>
              <a:t>2- رئیس سازمان صنعت، ‌معدن و تجارت استان بعنوان دبیرهیات</a:t>
            </a:r>
          </a:p>
          <a:p>
            <a:pPr algn="just">
              <a:buNone/>
            </a:pPr>
            <a:r>
              <a:rPr lang="fa-IR" sz="2500" dirty="0" smtClean="0">
                <a:cs typeface="B Nazanin" pitchFamily="2" charset="-78"/>
              </a:rPr>
              <a:t>3- یک نفرکارشناس خبره معدن بامعرفی سازمان نظام مهندسی معدن استان</a:t>
            </a:r>
          </a:p>
          <a:p>
            <a:pPr algn="just">
              <a:buNone/>
            </a:pPr>
            <a:r>
              <a:rPr lang="fa-IR" sz="2500" dirty="0" smtClean="0">
                <a:cs typeface="B Nazanin" pitchFamily="2" charset="-78"/>
              </a:rPr>
              <a:t>4- رئیس سازمان جهاد کشاورزی استان</a:t>
            </a:r>
          </a:p>
          <a:p>
            <a:pPr algn="just">
              <a:buNone/>
            </a:pPr>
            <a:r>
              <a:rPr lang="fa-IR" sz="2500" dirty="0" smtClean="0">
                <a:cs typeface="B Nazanin" pitchFamily="2" charset="-78"/>
              </a:rPr>
              <a:t>5- نماینده دستگاه مورد اعتراض ذیربط</a:t>
            </a:r>
          </a:p>
          <a:p>
            <a:pPr algn="just">
              <a:buNone/>
            </a:pPr>
            <a:r>
              <a:rPr lang="fa-IR" sz="2500" dirty="0" smtClean="0">
                <a:cs typeface="B Nazanin" pitchFamily="2" charset="-78"/>
              </a:rPr>
              <a:t>6- یک نفر از بهره برداران با تجربه و متخصص در امور معدنی با انتخاب خانه معدن استان و درصورت عدم وجود خانه معدن در استان، با انتخاب خانه معدن کشور</a:t>
            </a:r>
          </a:p>
          <a:p>
            <a:pPr algn="just">
              <a:buNone/>
            </a:pPr>
            <a:r>
              <a:rPr lang="fa-IR" sz="2500" dirty="0" smtClean="0">
                <a:cs typeface="B Nazanin" pitchFamily="2" charset="-78"/>
              </a:rPr>
              <a:t>7- یک نفرحقوقدان آشنا به مسائل معدنی باانتخاب ومعرفی رئیس دادگستری استان</a:t>
            </a:r>
            <a:endParaRPr lang="en-US" sz="2500" dirty="0">
              <a:cs typeface="B Nazanin" pitchFamily="2" charset="-7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ar-SA" sz="2600" dirty="0" smtClean="0">
                <a:cs typeface="B Nazanin" pitchFamily="2" charset="-78"/>
              </a:rPr>
              <a:t>ماده25ـ چنانچه محدوده عملیات معدنی در منابع ملی و طبیعی واقع‌ شده ‌باشد، مطابق تبصره «4» ماده (3) قانون حفاظت و بهره‏برداری از جنگلها و مراتع مصوب سال1346 و اصلاحات بعدی آن اقدام و به‌جای بهره مالکانه و حق‌الارض مندرج در تبصره یاد شده، به‌منظور جبران خسارت ناشی از اکتشاف یا بهره‌برداری مواد معدنی، هزینه‌های ناشی از اکتشاف یا بهره‌برداری مواد معدنی به ماخذ پانزده درصد (15%) درآمد دولت ناشی از اکتشاف موضوع تبصره «3» ماده (6) این قانون و همچنین دوازده درصد (12%) از کل حقوق دولتی موضوع ماده (14) این قانون و تبصره‌های ذیل آن که توسط وزارت صنعت، معدن و تجارت وصول می‌گردد و به‌ حساب خزانه‌داری کل کشور که از طریق وزارت جهاد کشاورزی تعیین می‌شودواریز می‌گردد تا برحسب مورد و درطی عملیات معدنی نسبت به احیاء وبازسازی محل عملیات معدنی اقدام گردد.</a:t>
            </a:r>
            <a:endParaRPr lang="en-US" sz="2600" dirty="0">
              <a:cs typeface="B Nazanin" pitchFamily="2" charset="-7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ar-SA" sz="2800" dirty="0" smtClean="0">
                <a:cs typeface="B Nazanin" pitchFamily="2" charset="-78"/>
              </a:rPr>
              <a:t>ماده26ـ محدوده‏های مربوط به اکتشاف، استخراج و انباشت و بهره‏برداری مواد معدنی و دفع مواد باطله واقع در منابع ملی بنا به تقاضای وزارت صنعت، معدن و تجارت توسط سازمان جنگلها، مراتع و آبخیزداری کشور ثبت می‌گردد. مساحت این محدوده‏ها که در مجوز صادر شده قید می‌شود به عرصه عملیاتی معدن مربوط است و تا پایان عمر معدن به‌ صورت اموال عمومی در اختیار وزارت صنعت، معدن و تجارت قرار دارد. هرگونه عملیات خارج از موارد مندرج در مجوزهایی که صادر می‌شود به منزله تصرف در اموال عمومی محسوب می‌گردد.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ar-SA" sz="2800" dirty="0" smtClean="0">
                <a:cs typeface="B Nazanin" pitchFamily="2" charset="-78"/>
              </a:rPr>
              <a:t>ماده33ـ کلیه کارکنان وزارت صنعت، معدن و تجارت و شرکتها و سازمانهای تابعة آن در زمان اشتغال و تا یک سال بعد از قطع اشتغال، نمی‌توانند به‌طور مستقیم یا غیرمستقیمدر معاملات و امتیازات موضوع این قانون ذی سهم یا ذی‌نفع باشند. درصورت تخلف به انفصال دائم از خدمات دولتی و محرومیت از پنج تا ده ‌سال از هرگونه عقد قرارداد معدنی و اخذ هرگونه مجوز عملیات معدنی، محکوم می‌گردند.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16845"/>
            <a:ext cx="8229600" cy="2796331"/>
          </a:xfrm>
        </p:spPr>
        <p:txBody>
          <a:bodyPr/>
          <a:lstStyle/>
          <a:p>
            <a:r>
              <a:rPr lang="fa-IR" dirty="0" smtClean="0">
                <a:cs typeface="B Nazanin" pitchFamily="2" charset="-78"/>
              </a:rPr>
              <a:t>فصل اول: تعاریف</a:t>
            </a:r>
          </a:p>
          <a:p>
            <a:r>
              <a:rPr lang="fa-IR" dirty="0" smtClean="0">
                <a:cs typeface="B Nazanin" pitchFamily="2" charset="-78"/>
              </a:rPr>
              <a:t>فصل دوم: اکتشاف</a:t>
            </a:r>
          </a:p>
          <a:p>
            <a:r>
              <a:rPr lang="fa-IR" dirty="0" smtClean="0">
                <a:cs typeface="B Nazanin" pitchFamily="2" charset="-78"/>
              </a:rPr>
              <a:t>فصل چهارم: مزایده</a:t>
            </a:r>
          </a:p>
          <a:p>
            <a:r>
              <a:rPr lang="fa-IR" dirty="0" smtClean="0">
                <a:cs typeface="B Nazanin" pitchFamily="2" charset="-78"/>
              </a:rPr>
              <a:t>فصل هفتم: نظارت و بازرسی</a:t>
            </a:r>
            <a:endParaRPr lang="fr-FR" dirty="0" smtClean="0">
              <a:cs typeface="B Nazanin" pitchFamily="2" charset="-7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dirty="0" smtClean="0">
                <a:cs typeface="B Nazanin" pitchFamily="2" charset="-78"/>
              </a:rPr>
              <a:t>این مواد و تبصره های ذیل آنها را مطالعه بفرمایید:</a:t>
            </a:r>
          </a:p>
          <a:p>
            <a:pPr algn="just">
              <a:buNone/>
            </a:pPr>
            <a:endParaRPr lang="fa-IR" dirty="0" smtClean="0">
              <a:cs typeface="B Nazanin" pitchFamily="2" charset="-78"/>
            </a:endParaRPr>
          </a:p>
          <a:p>
            <a:pPr algn="ctr">
              <a:buNone/>
            </a:pPr>
            <a:r>
              <a:rPr lang="fa-IR" sz="3600" dirty="0" smtClean="0">
                <a:cs typeface="B Nazanin" pitchFamily="2" charset="-78"/>
              </a:rPr>
              <a:t>19، 20، 22، 23</a:t>
            </a:r>
          </a:p>
          <a:p>
            <a:pPr algn="ctr">
              <a:buNone/>
            </a:pPr>
            <a:endParaRPr lang="fa-IR" sz="3600" dirty="0" smtClean="0">
              <a:cs typeface="B Nazanin" pitchFamily="2" charset="-78"/>
            </a:endParaRPr>
          </a:p>
          <a:p>
            <a:pPr algn="ctr">
              <a:buNone/>
            </a:pPr>
            <a:r>
              <a:rPr lang="fa-IR" sz="3600" dirty="0" smtClean="0">
                <a:cs typeface="B Nazanin" pitchFamily="2" charset="-78"/>
              </a:rPr>
              <a:t> 24، 24 مکرر، 25</a:t>
            </a:r>
          </a:p>
          <a:p>
            <a:pPr algn="ctr">
              <a:buNone/>
            </a:pPr>
            <a:endParaRPr lang="fa-IR" sz="3600" dirty="0" smtClean="0">
              <a:cs typeface="B Nazanin" pitchFamily="2" charset="-78"/>
            </a:endParaRPr>
          </a:p>
          <a:p>
            <a:pPr algn="ctr">
              <a:buNone/>
            </a:pPr>
            <a:r>
              <a:rPr lang="fa-IR" sz="3600" dirty="0" smtClean="0">
                <a:cs typeface="B Nazanin" pitchFamily="2" charset="-78"/>
              </a:rPr>
              <a:t>26، 30، 33، 34</a:t>
            </a:r>
            <a:endParaRPr lang="en-US" sz="3600" dirty="0">
              <a:cs typeface="B Nazanin" pitchFamily="2" charset="-7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4"/>
            <a:ext cx="8229600" cy="4641155"/>
          </a:xfrm>
        </p:spPr>
        <p:txBody>
          <a:bodyPr/>
          <a:lstStyle/>
          <a:p>
            <a:pPr algn="just">
              <a:buNone/>
            </a:pPr>
            <a:r>
              <a:rPr lang="ar-SA" sz="2800" b="1" dirty="0" smtClean="0">
                <a:cs typeface="B Nazanin" pitchFamily="2" charset="-78"/>
              </a:rPr>
              <a:t>ماده</a:t>
            </a:r>
            <a:r>
              <a:rPr lang="fa-IR" sz="2800" b="1" dirty="0" smtClean="0">
                <a:cs typeface="B Nazanin" pitchFamily="2" charset="-78"/>
              </a:rPr>
              <a:t>۳</a:t>
            </a:r>
            <a:r>
              <a:rPr lang="ar-SA" sz="2800" b="1" dirty="0" smtClean="0">
                <a:cs typeface="B Nazanin" pitchFamily="2" charset="-78"/>
              </a:rPr>
              <a:t>ـ </a:t>
            </a:r>
            <a:r>
              <a:rPr lang="ar-SA" sz="2800" dirty="0" smtClean="0">
                <a:cs typeface="B Nazanin" pitchFamily="2" charset="-78"/>
              </a:rPr>
              <a:t>مواد معدنی طبقه یک و دو موضوع ماده (</a:t>
            </a:r>
            <a:r>
              <a:rPr lang="fa-IR" sz="2800" dirty="0" smtClean="0">
                <a:cs typeface="B Nazanin" pitchFamily="2" charset="-78"/>
              </a:rPr>
              <a:t>۳) </a:t>
            </a:r>
            <a:r>
              <a:rPr lang="ar-SA" sz="2800" dirty="0" smtClean="0">
                <a:cs typeface="B Nazanin" pitchFamily="2" charset="-78"/>
              </a:rPr>
              <a:t>قانون به شش گروه به شرح زیر تقسیم می‌شوند:</a:t>
            </a:r>
            <a:endParaRPr lang="en-US" sz="2800" dirty="0" smtClean="0">
              <a:cs typeface="B Nazanin" pitchFamily="2" charset="-78"/>
            </a:endParaRPr>
          </a:p>
          <a:p>
            <a:pPr algn="just">
              <a:buNone/>
            </a:pPr>
            <a:r>
              <a:rPr lang="ar-SA" sz="2800" dirty="0" smtClean="0">
                <a:cs typeface="B Nazanin" pitchFamily="2" charset="-78"/>
              </a:rPr>
              <a:t>الف ـ گروه اول: شن، ماسه و خاک‌رس</a:t>
            </a:r>
            <a:endParaRPr lang="en-US" sz="2800" dirty="0" smtClean="0">
              <a:cs typeface="B Nazanin" pitchFamily="2" charset="-78"/>
            </a:endParaRPr>
          </a:p>
          <a:p>
            <a:pPr algn="just">
              <a:buNone/>
            </a:pPr>
            <a:r>
              <a:rPr lang="ar-SA" sz="2800" dirty="0" smtClean="0">
                <a:cs typeface="B Nazanin" pitchFamily="2" charset="-78"/>
              </a:rPr>
              <a:t>ب ـ گروه دوم: سنگ‌های لاشه ساختمانی طبق بند (ص) ماده (</a:t>
            </a:r>
            <a:r>
              <a:rPr lang="fa-IR" sz="2800" dirty="0" smtClean="0">
                <a:cs typeface="B Nazanin" pitchFamily="2" charset="-78"/>
              </a:rPr>
              <a:t>۱) </a:t>
            </a:r>
            <a:r>
              <a:rPr lang="ar-SA" sz="2800" dirty="0" smtClean="0">
                <a:cs typeface="B Nazanin" pitchFamily="2" charset="-78"/>
              </a:rPr>
              <a:t>قانون</a:t>
            </a:r>
            <a:endParaRPr lang="en-US" sz="2800" dirty="0" smtClean="0">
              <a:cs typeface="B Nazanin" pitchFamily="2" charset="-78"/>
            </a:endParaRPr>
          </a:p>
          <a:p>
            <a:pPr algn="just">
              <a:buNone/>
            </a:pPr>
            <a:r>
              <a:rPr lang="ar-SA" sz="2800" dirty="0" smtClean="0">
                <a:cs typeface="B Nazanin" pitchFamily="2" charset="-78"/>
              </a:rPr>
              <a:t>پ ـ گروه سوم: مواد معدنی طبقه یک به استثنای گروههای یک و دو</a:t>
            </a:r>
            <a:endParaRPr lang="en-US" sz="2800" dirty="0" smtClean="0">
              <a:cs typeface="B Nazanin" pitchFamily="2" charset="-78"/>
            </a:endParaRPr>
          </a:p>
          <a:p>
            <a:pPr algn="just">
              <a:buNone/>
            </a:pPr>
            <a:r>
              <a:rPr lang="ar-SA" sz="2800" dirty="0" smtClean="0">
                <a:cs typeface="B Nazanin" pitchFamily="2" charset="-78"/>
              </a:rPr>
              <a:t>ت ـ گروه چهارم: سنگهای تزیینی و نما</a:t>
            </a:r>
            <a:endParaRPr lang="en-US" sz="2800" dirty="0" smtClean="0">
              <a:cs typeface="B Nazanin" pitchFamily="2" charset="-78"/>
            </a:endParaRPr>
          </a:p>
          <a:p>
            <a:pPr algn="just">
              <a:buNone/>
            </a:pPr>
            <a:r>
              <a:rPr lang="ar-SA" sz="2800" dirty="0" smtClean="0">
                <a:cs typeface="B Nazanin" pitchFamily="2" charset="-78"/>
              </a:rPr>
              <a:t>ث ـ گروه پنجم: مواد معدنی طبقه دو غیرفلزی به استثنای زغال‌سنگ و گروه چهار</a:t>
            </a:r>
            <a:endParaRPr lang="en-US" sz="2800" dirty="0" smtClean="0">
              <a:cs typeface="B Nazanin" pitchFamily="2" charset="-78"/>
            </a:endParaRPr>
          </a:p>
          <a:p>
            <a:pPr algn="just">
              <a:buNone/>
            </a:pPr>
            <a:r>
              <a:rPr lang="ar-SA" sz="2800" dirty="0" smtClean="0">
                <a:cs typeface="B Nazanin" pitchFamily="2" charset="-78"/>
              </a:rPr>
              <a:t>ج ـ گروه ششم: مواد معدنی طبقه دو فلزی و زغال‌سنگ</a:t>
            </a:r>
            <a:endParaRPr lang="en-US" sz="2800" dirty="0" smtClean="0">
              <a:cs typeface="B Nazanin" pitchFamily="2" charset="-78"/>
            </a:endParaRPr>
          </a:p>
          <a:p>
            <a:pPr algn="just">
              <a:buNone/>
            </a:pPr>
            <a:endParaRPr lang="fr-FR" sz="2800" dirty="0" smtClean="0">
              <a:cs typeface="B Nazanin" pitchFamily="2" charset="-7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4"/>
            <a:ext cx="8229600" cy="4641155"/>
          </a:xfrm>
        </p:spPr>
        <p:txBody>
          <a:bodyPr/>
          <a:lstStyle/>
          <a:p>
            <a:pPr algn="just">
              <a:buNone/>
            </a:pPr>
            <a:r>
              <a:rPr lang="ar-SA" sz="2800" b="1" dirty="0" smtClean="0">
                <a:cs typeface="B Nazanin" pitchFamily="2" charset="-78"/>
              </a:rPr>
              <a:t>تبصره</a:t>
            </a:r>
            <a:r>
              <a:rPr lang="fa-IR" sz="2800" b="1" dirty="0" smtClean="0">
                <a:cs typeface="B Nazanin" pitchFamily="2" charset="-78"/>
              </a:rPr>
              <a:t>۱</a:t>
            </a:r>
            <a:r>
              <a:rPr lang="ar-SA" sz="2800" b="1" dirty="0" smtClean="0">
                <a:cs typeface="B Nazanin" pitchFamily="2" charset="-78"/>
              </a:rPr>
              <a:t>ـ </a:t>
            </a:r>
            <a:r>
              <a:rPr lang="ar-SA" sz="2800" dirty="0" smtClean="0">
                <a:cs typeface="B Nazanin" pitchFamily="2" charset="-78"/>
              </a:rPr>
              <a:t>مواد معدنی قابل استحصال از آبها و گازهای معدنی به استثنای نمکهای آبی مورد اشاره در بند (الف) ماده (</a:t>
            </a:r>
            <a:r>
              <a:rPr lang="fa-IR" sz="2800" dirty="0" smtClean="0">
                <a:cs typeface="B Nazanin" pitchFamily="2" charset="-78"/>
              </a:rPr>
              <a:t>۳) </a:t>
            </a:r>
            <a:r>
              <a:rPr lang="ar-SA" sz="2800" dirty="0" smtClean="0">
                <a:cs typeface="B Nazanin" pitchFamily="2" charset="-78"/>
              </a:rPr>
              <a:t>قانون، جزء مواد معدنی گروه پنج محسوب می‌شوند و انجام عملیات معدنی آنها تابع مفاد این آیین‌نامه است. وزارت موظف است دستورالعمل مربوط به عملیات معدنی استحصال املاح از منابع آبی را تهیه و ابلاغ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4"/>
            <a:ext cx="8229600" cy="4641155"/>
          </a:xfrm>
        </p:spPr>
        <p:txBody>
          <a:bodyPr/>
          <a:lstStyle/>
          <a:p>
            <a:pPr algn="just">
              <a:buNone/>
            </a:pPr>
            <a:r>
              <a:rPr lang="ar-SA" sz="2800" b="1" dirty="0" smtClean="0">
                <a:cs typeface="B Nazanin" pitchFamily="2" charset="-78"/>
              </a:rPr>
              <a:t>تبصره</a:t>
            </a:r>
            <a:r>
              <a:rPr lang="fa-IR" sz="2800" b="1" dirty="0" smtClean="0">
                <a:cs typeface="B Nazanin" pitchFamily="2" charset="-78"/>
              </a:rPr>
              <a:t>۳</a:t>
            </a:r>
            <a:r>
              <a:rPr lang="ar-SA" sz="2800" b="1" dirty="0" smtClean="0">
                <a:cs typeface="B Nazanin" pitchFamily="2" charset="-78"/>
              </a:rPr>
              <a:t>ـ</a:t>
            </a:r>
            <a:r>
              <a:rPr lang="ar-SA" sz="2800" dirty="0" smtClean="0">
                <a:cs typeface="B Nazanin" pitchFamily="2" charset="-78"/>
              </a:rPr>
              <a:t> شن و ماسه‌ای که از بستر رودخانه‌های فعال دایمی و یا فصلی صرفاً به منظور استفاده در عملیات ساختمانی، راهسازی، بتن‌ریزی و نظایر آن برداشت شود و حاوی کانی‌های با ارزشی که تفکیک آنها مقرون به صرفه نباشد، شن و ماسه رودخانه‌ای است. در این موارد استعلام مطابق ماده (</a:t>
            </a:r>
            <a:r>
              <a:rPr lang="fa-IR" sz="2800" dirty="0" smtClean="0">
                <a:cs typeface="B Nazanin" pitchFamily="2" charset="-78"/>
              </a:rPr>
              <a:t>۲۴) </a:t>
            </a:r>
            <a:r>
              <a:rPr lang="ar-SA" sz="2800" dirty="0" smtClean="0">
                <a:cs typeface="B Nazanin" pitchFamily="2" charset="-78"/>
              </a:rPr>
              <a:t>قانون از وزارت نیرو انجام می‌شود.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4"/>
            <a:ext cx="8229600" cy="4641155"/>
          </a:xfrm>
        </p:spPr>
        <p:txBody>
          <a:bodyPr/>
          <a:lstStyle/>
          <a:p>
            <a:pPr algn="just">
              <a:buNone/>
            </a:pPr>
            <a:r>
              <a:rPr lang="ar-SA" sz="2800" b="1" dirty="0" smtClean="0">
                <a:cs typeface="B Nazanin" pitchFamily="2" charset="-78"/>
              </a:rPr>
              <a:t>ماده</a:t>
            </a:r>
            <a:r>
              <a:rPr lang="fa-IR" sz="2800" b="1" dirty="0" smtClean="0">
                <a:cs typeface="B Nazanin" pitchFamily="2" charset="-78"/>
              </a:rPr>
              <a:t> ۴</a:t>
            </a:r>
            <a:r>
              <a:rPr lang="ar-SA" sz="2800" b="1" dirty="0" smtClean="0">
                <a:cs typeface="B Nazanin" pitchFamily="2" charset="-78"/>
              </a:rPr>
              <a:t>ـ</a:t>
            </a:r>
            <a:r>
              <a:rPr lang="ar-SA" sz="2800" dirty="0" smtClean="0">
                <a:cs typeface="B Nazanin" pitchFamily="2" charset="-78"/>
              </a:rPr>
              <a:t> اکتشاف، مجموعه عملیات مندرج در بند (خ) ماده (</a:t>
            </a:r>
            <a:r>
              <a:rPr lang="fa-IR" sz="2800" dirty="0" smtClean="0">
                <a:cs typeface="B Nazanin" pitchFamily="2" charset="-78"/>
              </a:rPr>
              <a:t>۱) </a:t>
            </a:r>
            <a:r>
              <a:rPr lang="ar-SA" sz="2800" dirty="0" smtClean="0">
                <a:cs typeface="B Nazanin" pitchFamily="2" charset="-78"/>
              </a:rPr>
              <a:t>قانون است که دارای چهار مرحله شناسایی، پی‌جویی، اکتشاف عمومی و اکتشاف تفصیلی است.</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4"/>
            <a:ext cx="8229600" cy="4641155"/>
          </a:xfrm>
        </p:spPr>
        <p:txBody>
          <a:bodyPr/>
          <a:lstStyle/>
          <a:p>
            <a:pPr>
              <a:buNone/>
            </a:pPr>
            <a:r>
              <a:rPr lang="ar-SA" sz="2800" b="1" dirty="0" smtClean="0">
                <a:cs typeface="B Nazanin" pitchFamily="2" charset="-78"/>
              </a:rPr>
              <a:t>ماده </a:t>
            </a:r>
            <a:r>
              <a:rPr lang="fa-IR" sz="2800" b="1" dirty="0" smtClean="0">
                <a:cs typeface="B Nazanin" pitchFamily="2" charset="-78"/>
              </a:rPr>
              <a:t>۵</a:t>
            </a:r>
            <a:r>
              <a:rPr lang="ar-SA" sz="2800" b="1" dirty="0" smtClean="0">
                <a:cs typeface="B Nazanin" pitchFamily="2" charset="-78"/>
              </a:rPr>
              <a:t> ـ</a:t>
            </a:r>
            <a:r>
              <a:rPr lang="ar-SA" sz="2800" dirty="0" smtClean="0">
                <a:cs typeface="B Nazanin" pitchFamily="2" charset="-78"/>
              </a:rPr>
              <a:t> اشخاص حقیقی و حقوقی متقاضی ثبت محدوده اکتشافی باید دارای شرایط زیر باشند:</a:t>
            </a:r>
            <a:endParaRPr lang="en-US" sz="2800" dirty="0" smtClean="0">
              <a:cs typeface="B Nazanin" pitchFamily="2" charset="-78"/>
            </a:endParaRPr>
          </a:p>
          <a:p>
            <a:pPr>
              <a:buNone/>
            </a:pPr>
            <a:r>
              <a:rPr lang="ar-SA" sz="2800" dirty="0" smtClean="0">
                <a:cs typeface="B Nazanin" pitchFamily="2" charset="-78"/>
              </a:rPr>
              <a:t>الف ـ اشخاص حقیقی</a:t>
            </a:r>
            <a:endParaRPr lang="en-US" sz="2800" dirty="0" smtClean="0">
              <a:cs typeface="B Nazanin" pitchFamily="2" charset="-78"/>
            </a:endParaRPr>
          </a:p>
          <a:p>
            <a:pPr>
              <a:buNone/>
            </a:pPr>
            <a:r>
              <a:rPr lang="fa-IR" sz="2800" dirty="0" smtClean="0">
                <a:cs typeface="B Nazanin" pitchFamily="2" charset="-78"/>
              </a:rPr>
              <a:t>۱</a:t>
            </a:r>
            <a:r>
              <a:rPr lang="ar-SA" sz="2800" dirty="0" smtClean="0">
                <a:cs typeface="B Nazanin" pitchFamily="2" charset="-78"/>
              </a:rPr>
              <a:t>ـ دارا بودن حداقل (</a:t>
            </a:r>
            <a:r>
              <a:rPr lang="fa-IR" sz="2800" dirty="0" smtClean="0">
                <a:cs typeface="B Nazanin" pitchFamily="2" charset="-78"/>
              </a:rPr>
              <a:t>۱۸) </a:t>
            </a:r>
            <a:r>
              <a:rPr lang="ar-SA" sz="2800" dirty="0" smtClean="0">
                <a:cs typeface="B Nazanin" pitchFamily="2" charset="-78"/>
              </a:rPr>
              <a:t>سال سن</a:t>
            </a:r>
            <a:endParaRPr lang="en-US" sz="2800" dirty="0" smtClean="0">
              <a:cs typeface="B Nazanin" pitchFamily="2" charset="-78"/>
            </a:endParaRPr>
          </a:p>
          <a:p>
            <a:pPr algn="just">
              <a:buNone/>
            </a:pPr>
            <a:r>
              <a:rPr lang="fa-IR" sz="2800" dirty="0" smtClean="0">
                <a:cs typeface="B Nazanin" pitchFamily="2" charset="-78"/>
              </a:rPr>
              <a:t>۲</a:t>
            </a:r>
            <a:r>
              <a:rPr lang="ar-SA" sz="2800" dirty="0" smtClean="0">
                <a:cs typeface="B Nazanin" pitchFamily="2" charset="-78"/>
              </a:rPr>
              <a:t>ـ عدم شمول قانون راجع به منع مداخله وزرا و نمایندگان مجلسین و کارمندان دولت در معاملات دولتی و کشوری ـ مصوب </a:t>
            </a:r>
            <a:r>
              <a:rPr lang="fa-IR" sz="2800" dirty="0" smtClean="0">
                <a:cs typeface="B Nazanin" pitchFamily="2" charset="-78"/>
              </a:rPr>
              <a:t>۱۳۳۷</a:t>
            </a:r>
            <a:endParaRPr lang="en-US" sz="2800" dirty="0" smtClean="0">
              <a:cs typeface="B Nazanin" pitchFamily="2" charset="-78"/>
            </a:endParaRPr>
          </a:p>
          <a:p>
            <a:pPr>
              <a:buNone/>
            </a:pPr>
            <a:r>
              <a:rPr lang="fa-IR" sz="2800" dirty="0" smtClean="0">
                <a:cs typeface="B Nazanin" pitchFamily="2" charset="-78"/>
              </a:rPr>
              <a:t>۳</a:t>
            </a:r>
            <a:r>
              <a:rPr lang="ar-SA" sz="2800" dirty="0" smtClean="0">
                <a:cs typeface="B Nazanin" pitchFamily="2" charset="-78"/>
              </a:rPr>
              <a:t>ـ عدم شمول ماده (</a:t>
            </a:r>
            <a:r>
              <a:rPr lang="fa-IR" sz="2800" dirty="0" smtClean="0">
                <a:cs typeface="B Nazanin" pitchFamily="2" charset="-78"/>
              </a:rPr>
              <a:t>۳۳) </a:t>
            </a:r>
            <a:r>
              <a:rPr lang="ar-SA" sz="2800" dirty="0" smtClean="0">
                <a:cs typeface="B Nazanin" pitchFamily="2" charset="-78"/>
              </a:rPr>
              <a:t>قانون</a:t>
            </a:r>
            <a:endParaRPr lang="en-US" sz="2800" dirty="0" smtClean="0">
              <a:cs typeface="B Nazanin" pitchFamily="2" charset="-78"/>
            </a:endParaRPr>
          </a:p>
          <a:p>
            <a:pPr>
              <a:buNone/>
            </a:pPr>
            <a:r>
              <a:rPr lang="fa-IR" sz="2800" dirty="0" smtClean="0">
                <a:cs typeface="B Nazanin" pitchFamily="2" charset="-78"/>
              </a:rPr>
              <a:t>۴</a:t>
            </a:r>
            <a:r>
              <a:rPr lang="ar-SA" sz="2800" dirty="0" smtClean="0">
                <a:cs typeface="B Nazanin" pitchFamily="2" charset="-78"/>
              </a:rPr>
              <a:t>ـ دارا بودن حداقل توان فنی و مالی</a:t>
            </a:r>
            <a:endParaRPr lang="en-US" sz="2800" dirty="0" smtClean="0">
              <a:cs typeface="B Nazanin" pitchFamily="2" charset="-78"/>
            </a:endParaRPr>
          </a:p>
          <a:p>
            <a:pPr>
              <a:buNone/>
            </a:pPr>
            <a:r>
              <a:rPr lang="fa-IR" sz="2800" dirty="0" smtClean="0">
                <a:cs typeface="B Nazanin" pitchFamily="2" charset="-78"/>
              </a:rPr>
              <a:t>۵</a:t>
            </a:r>
            <a:r>
              <a:rPr lang="ar-SA" sz="2800" dirty="0" smtClean="0">
                <a:cs typeface="B Nazanin" pitchFamily="2" charset="-78"/>
              </a:rPr>
              <a:t> ـ نداشتن محرومیت از فعالیت‌های معدنی در زمان صدور پروانه اکتشاف</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4"/>
            <a:ext cx="8229600" cy="4641155"/>
          </a:xfrm>
        </p:spPr>
        <p:txBody>
          <a:bodyPr/>
          <a:lstStyle/>
          <a:p>
            <a:pPr>
              <a:buNone/>
            </a:pPr>
            <a:r>
              <a:rPr lang="ar-SA" sz="2800" dirty="0" smtClean="0">
                <a:cs typeface="B Nazanin" pitchFamily="2" charset="-78"/>
              </a:rPr>
              <a:t>ب ـ اشخاص حقوقی</a:t>
            </a:r>
            <a:endParaRPr lang="en-US" sz="2800" dirty="0" smtClean="0">
              <a:cs typeface="B Nazanin" pitchFamily="2" charset="-78"/>
            </a:endParaRPr>
          </a:p>
          <a:p>
            <a:pPr>
              <a:buNone/>
            </a:pPr>
            <a:r>
              <a:rPr lang="fa-IR" sz="2800" dirty="0" smtClean="0">
                <a:cs typeface="B Nazanin" pitchFamily="2" charset="-78"/>
              </a:rPr>
              <a:t>۱</a:t>
            </a:r>
            <a:r>
              <a:rPr lang="ar-SA" sz="2800" dirty="0" smtClean="0">
                <a:cs typeface="B Nazanin" pitchFamily="2" charset="-78"/>
              </a:rPr>
              <a:t>ـ در اساسنامه آنها موضوع فعالیت‌های معدنی درج شده باشد.</a:t>
            </a:r>
            <a:endParaRPr lang="en-US" sz="2800" dirty="0" smtClean="0">
              <a:cs typeface="B Nazanin" pitchFamily="2" charset="-78"/>
            </a:endParaRPr>
          </a:p>
          <a:p>
            <a:pPr>
              <a:buNone/>
            </a:pPr>
            <a:r>
              <a:rPr lang="fa-IR" sz="2800" dirty="0" smtClean="0">
                <a:cs typeface="B Nazanin" pitchFamily="2" charset="-78"/>
              </a:rPr>
              <a:t>۲</a:t>
            </a:r>
            <a:r>
              <a:rPr lang="ar-SA" sz="2800" dirty="0" smtClean="0">
                <a:cs typeface="B Nazanin" pitchFamily="2" charset="-78"/>
              </a:rPr>
              <a:t>ـ دارا بودن حداقل توان فنی و مالی</a:t>
            </a:r>
            <a:endParaRPr lang="en-US" sz="2800" dirty="0" smtClean="0">
              <a:cs typeface="B Nazanin" pitchFamily="2" charset="-78"/>
            </a:endParaRPr>
          </a:p>
          <a:p>
            <a:pPr>
              <a:buNone/>
            </a:pPr>
            <a:r>
              <a:rPr lang="fa-IR" sz="2800" dirty="0" smtClean="0">
                <a:cs typeface="B Nazanin" pitchFamily="2" charset="-78"/>
              </a:rPr>
              <a:t>۳</a:t>
            </a:r>
            <a:r>
              <a:rPr lang="ar-SA" sz="2800" dirty="0" smtClean="0">
                <a:cs typeface="B Nazanin" pitchFamily="2" charset="-78"/>
              </a:rPr>
              <a:t>ـ نداشتن محرومیت از فعالیت‌های معدنی در زمان صدور پروانه اکتشاف</a:t>
            </a:r>
            <a:endParaRPr lang="en-US" sz="2800" dirty="0" smtClean="0">
              <a:cs typeface="B Nazanin" pitchFamily="2" charset="-78"/>
            </a:endParaRPr>
          </a:p>
          <a:p>
            <a:pPr algn="just">
              <a:buNone/>
            </a:pPr>
            <a:r>
              <a:rPr lang="fa-IR" sz="2800" dirty="0" smtClean="0">
                <a:cs typeface="B Nazanin" pitchFamily="2" charset="-78"/>
              </a:rPr>
              <a:t>۴</a:t>
            </a:r>
            <a:r>
              <a:rPr lang="ar-SA" sz="2800" dirty="0" smtClean="0">
                <a:cs typeface="B Nazanin" pitchFamily="2" charset="-78"/>
              </a:rPr>
              <a:t>ـ عدم شمول قانون راجع به منع مداخله وزرا و نمایندگان مجلسین و کارمندان دولت در معاملات دولتی و کشوری ـ مصوب </a:t>
            </a:r>
            <a:r>
              <a:rPr lang="fa-IR" sz="2800" dirty="0" smtClean="0">
                <a:cs typeface="B Nazanin" pitchFamily="2" charset="-78"/>
              </a:rPr>
              <a:t>۱۳۳۷</a:t>
            </a:r>
            <a:r>
              <a:rPr lang="ar-SA" sz="2800" dirty="0" smtClean="0">
                <a:cs typeface="B Nazanin" pitchFamily="2" charset="-78"/>
              </a:rPr>
              <a:t>ـ .</a:t>
            </a:r>
            <a:endParaRPr lang="en-US" sz="2800" dirty="0" smtClean="0">
              <a:cs typeface="B Nazanin" pitchFamily="2" charset="-78"/>
            </a:endParaRPr>
          </a:p>
          <a:p>
            <a:pPr>
              <a:buNone/>
            </a:pPr>
            <a:endParaRPr lang="fa-IR" sz="2800" dirty="0" smtClean="0">
              <a:cs typeface="B Nazanin" pitchFamily="2" charset="-78"/>
            </a:endParaRPr>
          </a:p>
          <a:p>
            <a:pPr>
              <a:buNone/>
            </a:pPr>
            <a:r>
              <a:rPr lang="ar-SA" sz="2800" dirty="0" smtClean="0">
                <a:cs typeface="B Nazanin" pitchFamily="2" charset="-78"/>
              </a:rPr>
              <a:t>پ ـ اشخاص خارجی با رعایت قوانین و مقررات مربوط</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4"/>
            <a:ext cx="8229600" cy="4641155"/>
          </a:xfrm>
        </p:spPr>
        <p:txBody>
          <a:bodyPr/>
          <a:lstStyle/>
          <a:p>
            <a:pPr algn="just">
              <a:buNone/>
            </a:pPr>
            <a:r>
              <a:rPr lang="ar-SA" sz="2800" b="1" dirty="0" smtClean="0">
                <a:cs typeface="B Nazanin" pitchFamily="2" charset="-78"/>
              </a:rPr>
              <a:t>تبصره</a:t>
            </a:r>
            <a:r>
              <a:rPr lang="fa-IR" sz="2800" b="1" dirty="0" smtClean="0">
                <a:cs typeface="B Nazanin" pitchFamily="2" charset="-78"/>
              </a:rPr>
              <a:t> ۱</a:t>
            </a:r>
            <a:r>
              <a:rPr lang="ar-SA" sz="2800" b="1" dirty="0" smtClean="0">
                <a:cs typeface="B Nazanin" pitchFamily="2" charset="-78"/>
              </a:rPr>
              <a:t>ـ</a:t>
            </a:r>
            <a:r>
              <a:rPr lang="ar-SA" sz="2800" dirty="0" smtClean="0">
                <a:cs typeface="B Nazanin" pitchFamily="2" charset="-78"/>
              </a:rPr>
              <a:t> وزارت موظف است برگه‌های (فرم‌های) مربوط به تقاضای ثبت محدوده و صدور پروانه اکتشاف را که حاوی شرایط و حداقل توان فنی و مالی است، در اختیار متقاضیان قرار دهد.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۲</a:t>
            </a:r>
            <a:r>
              <a:rPr lang="ar-SA" sz="2800" b="1" dirty="0" smtClean="0">
                <a:cs typeface="B Nazanin" pitchFamily="2" charset="-78"/>
              </a:rPr>
              <a:t>ـ </a:t>
            </a:r>
            <a:r>
              <a:rPr lang="ar-SA" sz="2800" dirty="0" smtClean="0">
                <a:cs typeface="B Nazanin" pitchFamily="2" charset="-78"/>
              </a:rPr>
              <a:t>اشخاص حقیقی نمی‌توانند بیش از یک تقاضای ثبت محدوده و یا پروانه اکتشاف داشته باشند. تعداد تقاضاهای ثبت محدوده در یک زمان برای اشخاص حقوقی، طبق دستورالعمل وزارت تعیین می‌شود.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۳‌</a:t>
            </a:r>
            <a:r>
              <a:rPr lang="ar-SA" sz="2800" b="1" dirty="0" smtClean="0">
                <a:cs typeface="B Nazanin" pitchFamily="2" charset="-78"/>
              </a:rPr>
              <a:t>ـ</a:t>
            </a:r>
            <a:r>
              <a:rPr lang="ar-SA" sz="2800" dirty="0" smtClean="0">
                <a:cs typeface="B Nazanin" pitchFamily="2" charset="-78"/>
              </a:rPr>
              <a:t> عدم رعایت مفاد این ماده توسط متقاضی موجب ابطال مجوزهای صادره در هر مرحله از عملیات معدنی خواهد شد.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۴</a:t>
            </a:r>
            <a:r>
              <a:rPr lang="ar-SA" sz="2800" b="1" dirty="0" smtClean="0">
                <a:cs typeface="B Nazanin" pitchFamily="2" charset="-78"/>
              </a:rPr>
              <a:t>ـ </a:t>
            </a:r>
            <a:r>
              <a:rPr lang="ar-SA" sz="2800" dirty="0" smtClean="0">
                <a:cs typeface="B Nazanin" pitchFamily="2" charset="-78"/>
              </a:rPr>
              <a:t>وزارت موظف است حداقل توان فنی و مالی لازم را برای متقاضیان پروانه اکتشاف طبق دستورالعمل مربوط تعیین و ابلاغ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4"/>
            <a:ext cx="8229600" cy="4641155"/>
          </a:xfrm>
        </p:spPr>
        <p:txBody>
          <a:bodyPr/>
          <a:lstStyle/>
          <a:p>
            <a:pPr algn="just">
              <a:buNone/>
            </a:pPr>
            <a:r>
              <a:rPr lang="ar-SA" sz="2800" b="1" dirty="0" smtClean="0">
                <a:cs typeface="B Nazanin" pitchFamily="2" charset="-78"/>
              </a:rPr>
              <a:t>ماده</a:t>
            </a:r>
            <a:r>
              <a:rPr lang="fa-IR" sz="2800" b="1" dirty="0" smtClean="0">
                <a:cs typeface="B Nazanin" pitchFamily="2" charset="-78"/>
              </a:rPr>
              <a:t>۶</a:t>
            </a:r>
            <a:r>
              <a:rPr lang="ar-SA" sz="2800" b="1" dirty="0" smtClean="0">
                <a:cs typeface="B Nazanin" pitchFamily="2" charset="-78"/>
              </a:rPr>
              <a:t> ـ</a:t>
            </a:r>
            <a:r>
              <a:rPr lang="ar-SA" sz="2800" dirty="0" smtClean="0">
                <a:cs typeface="B Nazanin" pitchFamily="2" charset="-78"/>
              </a:rPr>
              <a:t> چگونگی</a:t>
            </a:r>
            <a:r>
              <a:rPr lang="fa-IR" sz="2800" dirty="0" smtClean="0">
                <a:cs typeface="B Nazanin" pitchFamily="2" charset="-78"/>
              </a:rPr>
              <a:t>‌</a:t>
            </a:r>
            <a:r>
              <a:rPr lang="ar-SA" sz="2800" dirty="0" smtClean="0">
                <a:cs typeface="B Nazanin" pitchFamily="2" charset="-78"/>
              </a:rPr>
              <a:t>ومراحل</a:t>
            </a:r>
            <a:r>
              <a:rPr lang="fa-IR" sz="2800" dirty="0" smtClean="0">
                <a:cs typeface="B Nazanin" pitchFamily="2" charset="-78"/>
              </a:rPr>
              <a:t>‌</a:t>
            </a:r>
            <a:r>
              <a:rPr lang="ar-SA" sz="2800" dirty="0" smtClean="0">
                <a:cs typeface="B Nazanin" pitchFamily="2" charset="-78"/>
              </a:rPr>
              <a:t>صدورپروانه اکتشاف توسط وزارت بشرح زیر است:</a:t>
            </a:r>
            <a:endParaRPr lang="en-US" sz="2800" dirty="0" smtClean="0">
              <a:cs typeface="B Nazanin" pitchFamily="2" charset="-78"/>
            </a:endParaRPr>
          </a:p>
          <a:p>
            <a:pPr algn="just">
              <a:buNone/>
            </a:pPr>
            <a:r>
              <a:rPr lang="fa-IR" sz="2800" dirty="0" smtClean="0">
                <a:cs typeface="B Nazanin" pitchFamily="2" charset="-78"/>
              </a:rPr>
              <a:t>۱</a:t>
            </a:r>
            <a:r>
              <a:rPr lang="ar-SA" sz="2800" dirty="0" smtClean="0">
                <a:cs typeface="B Nazanin" pitchFamily="2" charset="-78"/>
              </a:rPr>
              <a:t>ـ متقاضی موظف است تقاضای خود را طبق برگه‌های (فرم‌های) مربوط که وزارت در اختیار متقاضیان قرار می‌دهد، ارائه کند.</a:t>
            </a:r>
            <a:endParaRPr lang="en-US" sz="2800" dirty="0" smtClean="0">
              <a:cs typeface="B Nazanin" pitchFamily="2" charset="-78"/>
            </a:endParaRPr>
          </a:p>
          <a:p>
            <a:pPr algn="just">
              <a:buNone/>
            </a:pPr>
            <a:r>
              <a:rPr lang="fa-IR" sz="2800" dirty="0" smtClean="0">
                <a:cs typeface="B Nazanin" pitchFamily="2" charset="-78"/>
              </a:rPr>
              <a:t>۲</a:t>
            </a:r>
            <a:r>
              <a:rPr lang="ar-SA" sz="2800" dirty="0" smtClean="0">
                <a:cs typeface="B Nazanin" pitchFamily="2" charset="-78"/>
              </a:rPr>
              <a:t>ـ وزارت موظف است شرایطی فراهم کند که تقاضای رسیده را بلافاصله با قید روز و ساعت دریافت، ثبت و رونوشت آن را در قالب برگه (فرم) مربوط منقوش به</a:t>
            </a:r>
            <a:r>
              <a:rPr lang="fa-IR" sz="2800" dirty="0" smtClean="0">
                <a:cs typeface="B Nazanin" pitchFamily="2" charset="-78"/>
              </a:rPr>
              <a:t>‌</a:t>
            </a:r>
            <a:r>
              <a:rPr lang="ar-SA" sz="2800" dirty="0" smtClean="0">
                <a:cs typeface="B Nazanin" pitchFamily="2" charset="-78"/>
              </a:rPr>
              <a:t>مهر و امضای وزارت وبعنوان رسیدبه متقاضی ارائه کند.</a:t>
            </a:r>
            <a:endParaRPr lang="en-US" sz="2800" dirty="0" smtClean="0">
              <a:cs typeface="B Nazanin" pitchFamily="2" charset="-78"/>
            </a:endParaRPr>
          </a:p>
          <a:p>
            <a:pPr algn="just">
              <a:buNone/>
            </a:pPr>
            <a:r>
              <a:rPr lang="fa-IR" sz="2800" dirty="0" smtClean="0">
                <a:cs typeface="B Nazanin" pitchFamily="2" charset="-78"/>
              </a:rPr>
              <a:t>۳</a:t>
            </a:r>
            <a:r>
              <a:rPr lang="ar-SA" sz="2800" dirty="0" smtClean="0">
                <a:cs typeface="B Nazanin" pitchFamily="2" charset="-78"/>
              </a:rPr>
              <a:t>ـ وزارت موظف است تقاضای رسیده را همراه با مختصات محدوده موردتقاضا ظرف هفت روزاداری با رعایت ماده (</a:t>
            </a:r>
            <a:r>
              <a:rPr lang="fa-IR" sz="2800" dirty="0" smtClean="0">
                <a:cs typeface="B Nazanin" pitchFamily="2" charset="-78"/>
              </a:rPr>
              <a:t>۵) </a:t>
            </a:r>
            <a:r>
              <a:rPr lang="ar-SA" sz="2800" dirty="0" smtClean="0">
                <a:cs typeface="B Nazanin" pitchFamily="2" charset="-78"/>
              </a:rPr>
              <a:t>بررسی و محدوده آزاد را بنام متقاضی ثبت و مشخصات محدوده ثبت شده را به وی ابلاغ کند.</a:t>
            </a:r>
            <a:endParaRPr lang="en-US" sz="2800" dirty="0" smtClean="0">
              <a:cs typeface="B Nazanin" pitchFamily="2" charset="-7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132856"/>
            <a:ext cx="8229600" cy="4713163"/>
          </a:xfrm>
        </p:spPr>
        <p:txBody>
          <a:bodyPr/>
          <a:lstStyle/>
          <a:p>
            <a:pPr algn="just">
              <a:buNone/>
            </a:pPr>
            <a:r>
              <a:rPr lang="fa-IR" sz="2800" dirty="0" smtClean="0">
                <a:cs typeface="B Nazanin" pitchFamily="2" charset="-78"/>
              </a:rPr>
              <a:t>۴</a:t>
            </a:r>
            <a:r>
              <a:rPr lang="ar-SA" sz="2800" dirty="0" smtClean="0">
                <a:cs typeface="B Nazanin" pitchFamily="2" charset="-78"/>
              </a:rPr>
              <a:t>ـ متقاضی موظف است ظرف ده روز از تاریخ اعلام محدوده آزاد، طبق برگه (فرم) مربوط، درخواست خود را برای ادامه مراحل بعدی به وزارت تسلیم کند.</a:t>
            </a:r>
            <a:endParaRPr lang="en-US" sz="2800" dirty="0" smtClean="0">
              <a:cs typeface="B Nazanin" pitchFamily="2" charset="-78"/>
            </a:endParaRPr>
          </a:p>
          <a:p>
            <a:pPr algn="just">
              <a:buNone/>
            </a:pPr>
            <a:r>
              <a:rPr lang="fa-IR" sz="2800" dirty="0" smtClean="0">
                <a:cs typeface="B Nazanin" pitchFamily="2" charset="-78"/>
              </a:rPr>
              <a:t>۵</a:t>
            </a:r>
            <a:r>
              <a:rPr lang="ar-SA" sz="2800" dirty="0" smtClean="0">
                <a:cs typeface="B Nazanin" pitchFamily="2" charset="-78"/>
              </a:rPr>
              <a:t> ـ وزارت موظف است مختصات محدوده بلامعارض را از طریق ساز و کار تعیین شده در تبصره (</a:t>
            </a:r>
            <a:r>
              <a:rPr lang="fa-IR" sz="2800" dirty="0" smtClean="0">
                <a:cs typeface="B Nazanin" pitchFamily="2" charset="-78"/>
              </a:rPr>
              <a:t>۴) </a:t>
            </a:r>
            <a:r>
              <a:rPr lang="ar-SA" sz="2800" dirty="0" smtClean="0">
                <a:cs typeface="B Nazanin" pitchFamily="2" charset="-78"/>
              </a:rPr>
              <a:t>ماده (</a:t>
            </a:r>
            <a:r>
              <a:rPr lang="fa-IR" sz="2800" dirty="0" smtClean="0">
                <a:cs typeface="B Nazanin" pitchFamily="2" charset="-78"/>
              </a:rPr>
              <a:t>۲۴) </a:t>
            </a:r>
            <a:r>
              <a:rPr lang="ar-SA" sz="2800" dirty="0" smtClean="0">
                <a:cs typeface="B Nazanin" pitchFamily="2" charset="-78"/>
              </a:rPr>
              <a:t>قانون، حداکثر در سقف فرصت زمانی تعیین شده در قانون، به متقاضی اعلام کند.</a:t>
            </a:r>
            <a:endParaRPr lang="en-US" sz="2800" dirty="0" smtClean="0">
              <a:cs typeface="B Nazanin" pitchFamily="2" charset="-78"/>
            </a:endParaRPr>
          </a:p>
          <a:p>
            <a:pPr algn="just">
              <a:buNone/>
            </a:pPr>
            <a:r>
              <a:rPr lang="fa-IR" sz="2800" dirty="0" smtClean="0">
                <a:cs typeface="B Nazanin" pitchFamily="2" charset="-78"/>
              </a:rPr>
              <a:t>۶</a:t>
            </a:r>
            <a:r>
              <a:rPr lang="ar-SA" sz="2800" dirty="0" smtClean="0">
                <a:cs typeface="B Nazanin" pitchFamily="2" charset="-78"/>
              </a:rPr>
              <a:t> ـ متقاضی موظف است ظرف یک ماه از تاریخ اعلام محدوده اکتشافی بلامعارض، نسبت به ارائه طرح اکتشاف مربوط و پرداخت مبلغ موضوع تبصره (</a:t>
            </a:r>
            <a:r>
              <a:rPr lang="fa-IR" sz="2800" dirty="0" smtClean="0">
                <a:cs typeface="B Nazanin" pitchFamily="2" charset="-78"/>
              </a:rPr>
              <a:t>۲) </a:t>
            </a:r>
            <a:r>
              <a:rPr lang="ar-SA" sz="2800" dirty="0" smtClean="0">
                <a:cs typeface="B Nazanin" pitchFamily="2" charset="-78"/>
              </a:rPr>
              <a:t>ماده (</a:t>
            </a:r>
            <a:r>
              <a:rPr lang="fa-IR" sz="2800" dirty="0" smtClean="0">
                <a:cs typeface="B Nazanin" pitchFamily="2" charset="-78"/>
              </a:rPr>
              <a:t>۶) </a:t>
            </a:r>
            <a:r>
              <a:rPr lang="ar-SA" sz="2800" dirty="0" smtClean="0">
                <a:cs typeface="B Nazanin" pitchFamily="2" charset="-78"/>
              </a:rPr>
              <a:t>قانون اقدام کند.</a:t>
            </a:r>
            <a:endParaRPr lang="en-US" sz="2800" dirty="0" smtClean="0">
              <a:cs typeface="B Nazanin" pitchFamily="2" charset="-7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دستور العمل ها و بخشنامه ها</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16845"/>
            <a:ext cx="8229600" cy="2796331"/>
          </a:xfrm>
        </p:spPr>
        <p:txBody>
          <a:bodyPr/>
          <a:lstStyle/>
          <a:p>
            <a:pPr>
              <a:buNone/>
            </a:pPr>
            <a:endParaRPr lang="fa-IR" sz="5400" dirty="0" smtClean="0">
              <a:cs typeface="B Nazanin" pitchFamily="2" charset="-78"/>
            </a:endParaRPr>
          </a:p>
          <a:p>
            <a:pPr>
              <a:buNone/>
            </a:pPr>
            <a:r>
              <a:rPr lang="fa-IR" sz="5400" dirty="0" smtClean="0">
                <a:cs typeface="B Nazanin" pitchFamily="2" charset="-78"/>
              </a:rPr>
              <a:t>دقت زیادی می طلبد!</a:t>
            </a:r>
            <a:endParaRPr lang="fr-FR" sz="5400" dirty="0" smtClean="0">
              <a:cs typeface="B Nazanin" pitchFamily="2" charset="-7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132856"/>
            <a:ext cx="8229600" cy="4713163"/>
          </a:xfrm>
        </p:spPr>
        <p:txBody>
          <a:bodyPr/>
          <a:lstStyle/>
          <a:p>
            <a:pPr algn="just">
              <a:buNone/>
            </a:pPr>
            <a:r>
              <a:rPr lang="fa-IR" sz="2800" dirty="0" smtClean="0">
                <a:cs typeface="B Nazanin" pitchFamily="2" charset="-78"/>
              </a:rPr>
              <a:t>۷</a:t>
            </a:r>
            <a:r>
              <a:rPr lang="ar-SA" sz="2800" dirty="0" smtClean="0">
                <a:cs typeface="B Nazanin" pitchFamily="2" charset="-78"/>
              </a:rPr>
              <a:t>ـ وزارت موظف است در صورت وجود نقص در طرح اکتشاف ارائه شده، مهلت مناسبی را متناسب با گروه‌بندی مواد معدنی برای رفع نقص به متقاضی دهد. در صورت عدم رفع نقص در مهلت تعیین شده، درخواست متقاضی منتفی تلقی خواهد شد.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060848"/>
            <a:ext cx="8229600" cy="4785171"/>
          </a:xfrm>
        </p:spPr>
        <p:txBody>
          <a:bodyPr/>
          <a:lstStyle/>
          <a:p>
            <a:pPr algn="just">
              <a:buNone/>
            </a:pPr>
            <a:r>
              <a:rPr lang="ar-SA" sz="2800" b="1" dirty="0" smtClean="0">
                <a:cs typeface="B Nazanin" pitchFamily="2" charset="-78"/>
              </a:rPr>
              <a:t>ماده</a:t>
            </a:r>
            <a:r>
              <a:rPr lang="fa-IR" sz="2800" b="1" dirty="0" smtClean="0">
                <a:cs typeface="B Nazanin" pitchFamily="2" charset="-78"/>
              </a:rPr>
              <a:t>۷</a:t>
            </a:r>
            <a:r>
              <a:rPr lang="ar-SA" sz="2800" b="1" dirty="0" smtClean="0">
                <a:cs typeface="B Nazanin" pitchFamily="2" charset="-78"/>
              </a:rPr>
              <a:t>ـ</a:t>
            </a:r>
            <a:r>
              <a:rPr lang="ar-SA" sz="2800" dirty="0" smtClean="0">
                <a:cs typeface="B Nazanin" pitchFamily="2" charset="-78"/>
              </a:rPr>
              <a:t> شرایط صدور پروانه اکتشاف به نام اشخاص حقیقی و حقوقی مجاز موضوع ماده (</a:t>
            </a:r>
            <a:r>
              <a:rPr lang="fa-IR" sz="2800" dirty="0" smtClean="0">
                <a:cs typeface="B Nazanin" pitchFamily="2" charset="-78"/>
              </a:rPr>
              <a:t>۵) </a:t>
            </a:r>
            <a:r>
              <a:rPr lang="ar-SA" sz="2800" dirty="0" smtClean="0">
                <a:cs typeface="B Nazanin" pitchFamily="2" charset="-78"/>
              </a:rPr>
              <a:t>قانون به شرح زیر است:</a:t>
            </a:r>
            <a:endParaRPr lang="en-US" sz="2800" dirty="0" smtClean="0">
              <a:cs typeface="B Nazanin" pitchFamily="2" charset="-78"/>
            </a:endParaRPr>
          </a:p>
          <a:p>
            <a:pPr algn="just">
              <a:buNone/>
            </a:pPr>
            <a:r>
              <a:rPr lang="ar-SA" sz="2800" dirty="0" smtClean="0">
                <a:cs typeface="B Nazanin" pitchFamily="2" charset="-78"/>
              </a:rPr>
              <a:t>الف ـ بلامعارض بودن تمام و یا بخشی از محدوده مورد تقاضا</a:t>
            </a:r>
            <a:endParaRPr lang="en-US" sz="2800" dirty="0" smtClean="0">
              <a:cs typeface="B Nazanin" pitchFamily="2" charset="-78"/>
            </a:endParaRPr>
          </a:p>
          <a:p>
            <a:pPr algn="just">
              <a:buNone/>
            </a:pPr>
            <a:r>
              <a:rPr lang="ar-SA" sz="2800" dirty="0" smtClean="0">
                <a:cs typeface="B Nazanin" pitchFamily="2" charset="-78"/>
              </a:rPr>
              <a:t> ب ـ برخورداری از حداقل توان فنی و مالی</a:t>
            </a:r>
            <a:endParaRPr lang="en-US" sz="2800" dirty="0" smtClean="0">
              <a:cs typeface="B Nazanin" pitchFamily="2" charset="-78"/>
            </a:endParaRPr>
          </a:p>
          <a:p>
            <a:pPr algn="just">
              <a:buNone/>
            </a:pPr>
            <a:r>
              <a:rPr lang="ar-SA" sz="2800" dirty="0" smtClean="0">
                <a:cs typeface="B Nazanin" pitchFamily="2" charset="-78"/>
              </a:rPr>
              <a:t>پ ـ نداشتن محرومیت از فعالیت‌های معدنی در زمان صدور پروانه اکتشاف</a:t>
            </a:r>
            <a:endParaRPr lang="en-US" sz="2800" dirty="0" smtClean="0">
              <a:cs typeface="B Nazanin" pitchFamily="2" charset="-78"/>
            </a:endParaRPr>
          </a:p>
          <a:p>
            <a:pPr algn="just">
              <a:buNone/>
            </a:pPr>
            <a:r>
              <a:rPr lang="ar-SA" sz="2800" dirty="0" smtClean="0">
                <a:cs typeface="B Nazanin" pitchFamily="2" charset="-78"/>
              </a:rPr>
              <a:t>ت ـ تأیید طرح اکتشاف ارائه شده از سوی متقاضی توسط وزارت</a:t>
            </a:r>
            <a:endParaRPr lang="en-US" sz="2800" dirty="0" smtClean="0">
              <a:cs typeface="B Nazanin" pitchFamily="2" charset="-78"/>
            </a:endParaRPr>
          </a:p>
          <a:p>
            <a:pPr algn="just">
              <a:buNone/>
            </a:pPr>
            <a:r>
              <a:rPr lang="ar-SA" sz="2800" dirty="0" smtClean="0">
                <a:cs typeface="B Nazanin" pitchFamily="2" charset="-78"/>
              </a:rPr>
              <a:t>ث ـ ارائه مدارک پرداخت مبلغ موضوع تبصره (</a:t>
            </a:r>
            <a:r>
              <a:rPr lang="fa-IR" sz="2800" dirty="0" smtClean="0">
                <a:cs typeface="B Nazanin" pitchFamily="2" charset="-78"/>
              </a:rPr>
              <a:t>۲) </a:t>
            </a:r>
            <a:r>
              <a:rPr lang="ar-SA" sz="2800" dirty="0" smtClean="0">
                <a:cs typeface="B Nazanin" pitchFamily="2" charset="-78"/>
              </a:rPr>
              <a:t>ماده (</a:t>
            </a:r>
            <a:r>
              <a:rPr lang="fa-IR" sz="2800" dirty="0" smtClean="0">
                <a:cs typeface="B Nazanin" pitchFamily="2" charset="-78"/>
              </a:rPr>
              <a:t>۶) </a:t>
            </a:r>
            <a:r>
              <a:rPr lang="ar-SA" sz="2800" dirty="0" smtClean="0">
                <a:cs typeface="B Nazanin" pitchFamily="2" charset="-78"/>
              </a:rPr>
              <a:t>قانون</a:t>
            </a:r>
            <a:endParaRPr lang="en-US" sz="2800" dirty="0" smtClean="0">
              <a:cs typeface="B Nazanin" pitchFamily="2" charset="-78"/>
            </a:endParaRPr>
          </a:p>
          <a:p>
            <a:pPr algn="just">
              <a:buNone/>
            </a:pPr>
            <a:r>
              <a:rPr lang="ar-SA" sz="2800" dirty="0" smtClean="0">
                <a:cs typeface="B Nazanin" pitchFamily="2" charset="-78"/>
              </a:rPr>
              <a:t>ج ـ ارائه تضمین شش ماهه و یا یک ساله و یا ارائه رسید پرداخت نقدی مبلغ موضوع تبصره (</a:t>
            </a:r>
            <a:r>
              <a:rPr lang="fa-IR" sz="2800" dirty="0" smtClean="0">
                <a:cs typeface="B Nazanin" pitchFamily="2" charset="-78"/>
              </a:rPr>
              <a:t>۳) </a:t>
            </a:r>
            <a:r>
              <a:rPr lang="ar-SA" sz="2800" dirty="0" smtClean="0">
                <a:cs typeface="B Nazanin" pitchFamily="2" charset="-78"/>
              </a:rPr>
              <a:t>ماده (</a:t>
            </a:r>
            <a:r>
              <a:rPr lang="fa-IR" sz="2800" dirty="0" smtClean="0">
                <a:cs typeface="B Nazanin" pitchFamily="2" charset="-78"/>
              </a:rPr>
              <a:t>۶) </a:t>
            </a:r>
            <a:r>
              <a:rPr lang="ar-SA" sz="2800" dirty="0" smtClean="0">
                <a:cs typeface="B Nazanin" pitchFamily="2" charset="-78"/>
              </a:rPr>
              <a:t>قانون متناسب با گروه‌بندی مواد معدنی در زمان صدور پروانه اکتشاف</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060848"/>
            <a:ext cx="8229600" cy="4785171"/>
          </a:xfrm>
        </p:spPr>
        <p:txBody>
          <a:bodyPr/>
          <a:lstStyle/>
          <a:p>
            <a:pPr algn="just">
              <a:buNone/>
            </a:pPr>
            <a:r>
              <a:rPr lang="ar-SA" sz="2800" b="1" dirty="0" smtClean="0">
                <a:cs typeface="B Nazanin" pitchFamily="2" charset="-78"/>
              </a:rPr>
              <a:t>تبصره</a:t>
            </a:r>
            <a:r>
              <a:rPr lang="fa-IR" sz="2800" b="1" dirty="0" smtClean="0">
                <a:cs typeface="B Nazanin" pitchFamily="2" charset="-78"/>
              </a:rPr>
              <a:t> ۱</a:t>
            </a:r>
            <a:r>
              <a:rPr lang="ar-SA" sz="2800" b="1" dirty="0" smtClean="0">
                <a:cs typeface="B Nazanin" pitchFamily="2" charset="-78"/>
              </a:rPr>
              <a:t>ـ </a:t>
            </a:r>
            <a:r>
              <a:rPr lang="ar-SA" sz="2800" dirty="0" smtClean="0">
                <a:cs typeface="B Nazanin" pitchFamily="2" charset="-78"/>
              </a:rPr>
              <a:t>در صورت عدم احراز شرایط یاد شده، حقوق مربوط به قبول و ثبت تقاضا برای صدور پروانه اکتشاف منتفی و وزارت نسبت به تعیین تکلیف محدوده اکتشافی براساس دستورالعمل مربوط اقدام خواهد کرد.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۲</a:t>
            </a:r>
            <a:r>
              <a:rPr lang="ar-SA" sz="2800" b="1" dirty="0" smtClean="0">
                <a:cs typeface="B Nazanin" pitchFamily="2" charset="-78"/>
              </a:rPr>
              <a:t>ـ </a:t>
            </a:r>
            <a:r>
              <a:rPr lang="ar-SA" sz="2800" dirty="0" smtClean="0">
                <a:cs typeface="B Nazanin" pitchFamily="2" charset="-78"/>
              </a:rPr>
              <a:t>وزارت موظف است حداکثر با رعایت سقف زمانی سه ماهه موضوع ماده (</a:t>
            </a:r>
            <a:r>
              <a:rPr lang="fa-IR" sz="2800" dirty="0" smtClean="0">
                <a:cs typeface="B Nazanin" pitchFamily="2" charset="-78"/>
              </a:rPr>
              <a:t>۲۴) </a:t>
            </a:r>
            <a:r>
              <a:rPr lang="ar-SA" sz="2800" dirty="0" smtClean="0">
                <a:cs typeface="B Nazanin" pitchFamily="2" charset="-78"/>
              </a:rPr>
              <a:t>قانون، در صورت احراز موارد یاد شده نسبت به صدور پروانه اکتشاف اقدام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060848"/>
            <a:ext cx="8229600" cy="4785171"/>
          </a:xfrm>
        </p:spPr>
        <p:txBody>
          <a:bodyPr/>
          <a:lstStyle/>
          <a:p>
            <a:pPr algn="just">
              <a:buNone/>
            </a:pPr>
            <a:r>
              <a:rPr lang="ar-SA" sz="2800" b="1" dirty="0" smtClean="0">
                <a:cs typeface="B Nazanin" pitchFamily="2" charset="-78"/>
              </a:rPr>
              <a:t>ماده</a:t>
            </a:r>
            <a:r>
              <a:rPr lang="fa-IR" sz="2800" b="1" dirty="0" smtClean="0">
                <a:cs typeface="B Nazanin" pitchFamily="2" charset="-78"/>
              </a:rPr>
              <a:t>۸</a:t>
            </a:r>
            <a:r>
              <a:rPr lang="ar-SA" sz="2800" b="1" dirty="0" smtClean="0">
                <a:cs typeface="B Nazanin" pitchFamily="2" charset="-78"/>
              </a:rPr>
              <a:t> ـ</a:t>
            </a:r>
            <a:r>
              <a:rPr lang="ar-SA" sz="2800" dirty="0" smtClean="0">
                <a:cs typeface="B Nazanin" pitchFamily="2" charset="-78"/>
              </a:rPr>
              <a:t> مدت اعتبار پروانه اکتشاف برای مواد معدنی گروه‌های یک و دو حداکثر شش ماه و برای گروه‌های سه، چهار و پنج حداکثر یک سال است.</a:t>
            </a:r>
            <a:endParaRPr lang="en-US" sz="2800" dirty="0" smtClean="0">
              <a:cs typeface="B Nazanin" pitchFamily="2" charset="-78"/>
            </a:endParaRPr>
          </a:p>
          <a:p>
            <a:pPr algn="just">
              <a:buNone/>
            </a:pPr>
            <a:r>
              <a:rPr lang="ar-SA" sz="2800" b="1" dirty="0" smtClean="0">
                <a:cs typeface="B Nazanin" pitchFamily="2" charset="-78"/>
              </a:rPr>
              <a:t>تبصره ـ</a:t>
            </a:r>
            <a:r>
              <a:rPr lang="ar-SA" sz="2800" dirty="0" smtClean="0">
                <a:cs typeface="B Nazanin" pitchFamily="2" charset="-78"/>
              </a:rPr>
              <a:t> مدت اعتبار پروانه اکتشاف موضوع این ماده با موافقت وزارت برای یک دوره قابل تمدید است.</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4"/>
            <a:ext cx="8229600" cy="4641155"/>
          </a:xfrm>
        </p:spPr>
        <p:txBody>
          <a:bodyPr/>
          <a:lstStyle/>
          <a:p>
            <a:pPr algn="just">
              <a:buNone/>
            </a:pPr>
            <a:r>
              <a:rPr lang="ar-SA" sz="2800" b="1" dirty="0" smtClean="0">
                <a:cs typeface="B Nazanin" pitchFamily="2" charset="-78"/>
              </a:rPr>
              <a:t>ماده</a:t>
            </a:r>
            <a:r>
              <a:rPr lang="fa-IR" sz="2800" b="1" dirty="0" smtClean="0">
                <a:cs typeface="B Nazanin" pitchFamily="2" charset="-78"/>
              </a:rPr>
              <a:t>۹</a:t>
            </a:r>
            <a:r>
              <a:rPr lang="ar-SA" sz="2800" b="1" dirty="0" smtClean="0">
                <a:cs typeface="B Nazanin" pitchFamily="2" charset="-78"/>
              </a:rPr>
              <a:t>ـ</a:t>
            </a:r>
            <a:r>
              <a:rPr lang="ar-SA" sz="2800" dirty="0" smtClean="0">
                <a:cs typeface="B Nazanin" pitchFamily="2" charset="-78"/>
              </a:rPr>
              <a:t> مدت اعتبار پروانه اکتشاف برای مواد معدنی گروه شش براساس طرح اکتشاف ارائه شده از سوی متقاضی که به تصویب وزارت می‌رسد، برای مراحل اول و دوم موضـوع ماده (</a:t>
            </a:r>
            <a:r>
              <a:rPr lang="fa-IR" sz="2800" dirty="0" smtClean="0">
                <a:cs typeface="B Nazanin" pitchFamily="2" charset="-78"/>
              </a:rPr>
              <a:t>۴) </a:t>
            </a:r>
            <a:r>
              <a:rPr lang="ar-SA" sz="2800" dirty="0" smtClean="0">
                <a:cs typeface="B Nazanin" pitchFamily="2" charset="-78"/>
              </a:rPr>
              <a:t>شش ماه و برای مراحل سوم و چهـارم موضـوع ماده (</a:t>
            </a:r>
            <a:r>
              <a:rPr lang="fa-IR" sz="2800" dirty="0" smtClean="0">
                <a:cs typeface="B Nazanin" pitchFamily="2" charset="-78"/>
              </a:rPr>
              <a:t>۴) </a:t>
            </a:r>
            <a:r>
              <a:rPr lang="ar-SA" sz="2800" dirty="0" smtClean="0">
                <a:cs typeface="B Nazanin" pitchFamily="2" charset="-78"/>
              </a:rPr>
              <a:t>یک سال است.</a:t>
            </a:r>
            <a:endParaRPr lang="en-US" sz="2800" dirty="0" smtClean="0">
              <a:cs typeface="B Nazanin" pitchFamily="2" charset="-78"/>
            </a:endParaRPr>
          </a:p>
          <a:p>
            <a:pPr algn="just">
              <a:buNone/>
            </a:pPr>
            <a:r>
              <a:rPr lang="ar-SA" sz="2800" b="1" dirty="0" smtClean="0">
                <a:cs typeface="B Nazanin" pitchFamily="2" charset="-78"/>
              </a:rPr>
              <a:t>تبصره ـ</a:t>
            </a:r>
            <a:r>
              <a:rPr lang="ar-SA" sz="2800" dirty="0" smtClean="0">
                <a:cs typeface="B Nazanin" pitchFamily="2" charset="-78"/>
              </a:rPr>
              <a:t> وزارت هنگام صدور پروانه اکتشاف، مدت زمان مراحل اکتشاف را با توجه به نوع ماده معدنی و طرح مصوب تعیین و در پروانه اکتشاف درج می‌کند. دارنده پروانه اکتشاف موظف است گزارش‌های مرحله‌ای را پس از اتمام هر مرحله با توجه به‌زمان‌بندی طرح مصوب به وزارت ارائه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4"/>
            <a:ext cx="8229600" cy="4641155"/>
          </a:xfrm>
        </p:spPr>
        <p:txBody>
          <a:bodyPr/>
          <a:lstStyle/>
          <a:p>
            <a:pPr algn="just">
              <a:buNone/>
            </a:pPr>
            <a:r>
              <a:rPr lang="ar-SA" sz="2800" b="1" dirty="0" smtClean="0">
                <a:cs typeface="B Nazanin" pitchFamily="2" charset="-78"/>
              </a:rPr>
              <a:t>ماده</a:t>
            </a:r>
            <a:r>
              <a:rPr lang="fa-IR" sz="2800" b="1" dirty="0" smtClean="0">
                <a:cs typeface="B Nazanin" pitchFamily="2" charset="-78"/>
              </a:rPr>
              <a:t>۱۰</a:t>
            </a:r>
            <a:r>
              <a:rPr lang="ar-SA" sz="2800" b="1" dirty="0" smtClean="0">
                <a:cs typeface="B Nazanin" pitchFamily="2" charset="-78"/>
              </a:rPr>
              <a:t>ـ</a:t>
            </a:r>
            <a:r>
              <a:rPr lang="ar-SA" sz="2800" dirty="0" smtClean="0">
                <a:cs typeface="B Nazanin" pitchFamily="2" charset="-78"/>
              </a:rPr>
              <a:t> مدت پروانه اکتشاف به تقاضای دارنده پروانه برای مواد معدنی گروه شش مشروط بر اینکه پیشرفت مراحل عملیات اکتشاف براساس طرح مصوب باشد، قابل تمدید است. مدت تمدید با توجه به هر یک از مراحل طرح اکتشاف و مستندات ارائه شده از طرف متقاضی توسط وزارت به شرح زیر تعیین خواهد شد:</a:t>
            </a:r>
            <a:endParaRPr lang="en-US" sz="2800" dirty="0" smtClean="0">
              <a:cs typeface="B Nazanin" pitchFamily="2" charset="-78"/>
            </a:endParaRPr>
          </a:p>
          <a:p>
            <a:pPr algn="just">
              <a:buNone/>
            </a:pPr>
            <a:r>
              <a:rPr lang="ar-SA" sz="2800" dirty="0" smtClean="0">
                <a:cs typeface="B Nazanin" pitchFamily="2" charset="-78"/>
              </a:rPr>
              <a:t>الف ـ مراحل اول و دوم اکتشاف غیرقابل تمدید است.</a:t>
            </a:r>
            <a:endParaRPr lang="en-US" sz="2800" dirty="0" smtClean="0">
              <a:cs typeface="B Nazanin" pitchFamily="2" charset="-78"/>
            </a:endParaRPr>
          </a:p>
          <a:p>
            <a:pPr algn="just">
              <a:buNone/>
            </a:pPr>
            <a:r>
              <a:rPr lang="ar-SA" sz="2800" dirty="0" smtClean="0">
                <a:cs typeface="B Nazanin" pitchFamily="2" charset="-78"/>
              </a:rPr>
              <a:t>ب ـ برای مراحل سوم و چهارم اکتشاف، برای هر مرحله یک نوبت و حداکثر به‌مدت یک سال</a:t>
            </a:r>
            <a:endParaRPr lang="en-US" sz="2800" dirty="0" smtClean="0">
              <a:cs typeface="B Nazanin" pitchFamily="2" charset="-78"/>
            </a:endParaRPr>
          </a:p>
          <a:p>
            <a:pPr algn="just">
              <a:buNone/>
            </a:pPr>
            <a:r>
              <a:rPr lang="ar-SA" sz="2800" b="1" dirty="0" smtClean="0">
                <a:cs typeface="B Nazanin" pitchFamily="2" charset="-78"/>
              </a:rPr>
              <a:t>تبصره ـ</a:t>
            </a:r>
            <a:r>
              <a:rPr lang="ar-SA" sz="2800" dirty="0" smtClean="0">
                <a:cs typeface="B Nazanin" pitchFamily="2" charset="-78"/>
              </a:rPr>
              <a:t> وزارت می‌تواند در موارد خاص برای تمدید گروه شش اقدام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4"/>
            <a:ext cx="8229600" cy="4641155"/>
          </a:xfrm>
        </p:spPr>
        <p:txBody>
          <a:bodyPr/>
          <a:lstStyle/>
          <a:p>
            <a:pPr algn="just">
              <a:buNone/>
            </a:pPr>
            <a:r>
              <a:rPr lang="ar-SA" sz="2800" b="1" dirty="0" smtClean="0">
                <a:cs typeface="B Nazanin" pitchFamily="2" charset="-78"/>
              </a:rPr>
              <a:t>ماده</a:t>
            </a:r>
            <a:r>
              <a:rPr lang="fa-IR" sz="2800" b="1" dirty="0" smtClean="0">
                <a:cs typeface="B Nazanin" pitchFamily="2" charset="-78"/>
              </a:rPr>
              <a:t>۱۱</a:t>
            </a:r>
            <a:r>
              <a:rPr lang="ar-SA" sz="2800" b="1" dirty="0" smtClean="0">
                <a:cs typeface="B Nazanin" pitchFamily="2" charset="-78"/>
              </a:rPr>
              <a:t>ـ</a:t>
            </a:r>
            <a:r>
              <a:rPr lang="ar-SA" sz="2800" dirty="0" smtClean="0">
                <a:cs typeface="B Nazanin" pitchFamily="2" charset="-78"/>
              </a:rPr>
              <a:t> چنانچه عملیات اکتشاف در مدت اعتبار پروانه اکتشاف و یا دوره تمدید مراحل اکتشاف، به دلایل خارج از ید و اراده دارنده پروانه اکتشاف به اتمام نرسد، با تأیید وزارت تمدید مجدد آن بلامانع است.</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۱۲</a:t>
            </a:r>
            <a:r>
              <a:rPr lang="ar-SA" sz="2800" b="1" dirty="0" smtClean="0">
                <a:cs typeface="B Nazanin" pitchFamily="2" charset="-78"/>
              </a:rPr>
              <a:t>ـ </a:t>
            </a:r>
            <a:r>
              <a:rPr lang="ar-SA" sz="2800" dirty="0" smtClean="0">
                <a:cs typeface="B Nazanin" pitchFamily="2" charset="-78"/>
              </a:rPr>
              <a:t>حداکثر مساحت محدوده پروانه اکتشاف مواد معدنی گروه‌های موضوع ماده (</a:t>
            </a:r>
            <a:r>
              <a:rPr lang="fa-IR" sz="2800" dirty="0" smtClean="0">
                <a:cs typeface="B Nazanin" pitchFamily="2" charset="-78"/>
              </a:rPr>
              <a:t>۳) </a:t>
            </a:r>
            <a:r>
              <a:rPr lang="ar-SA" sz="2800" dirty="0" smtClean="0">
                <a:cs typeface="B Nazanin" pitchFamily="2" charset="-78"/>
              </a:rPr>
              <a:t>به شرح زیر است</a:t>
            </a:r>
            <a:r>
              <a:rPr lang="fa-IR" sz="2800" dirty="0" smtClean="0">
                <a:cs typeface="B Nazanin" pitchFamily="2" charset="-78"/>
              </a:rPr>
              <a:t> (نیچ سبد)</a:t>
            </a:r>
            <a:r>
              <a:rPr lang="ar-SA" sz="2800" dirty="0" smtClean="0">
                <a:cs typeface="B Nazanin" pitchFamily="2" charset="-78"/>
              </a:rPr>
              <a:t>:</a:t>
            </a:r>
            <a:endParaRPr lang="en-US" sz="2800" dirty="0" smtClean="0">
              <a:cs typeface="B Nazanin" pitchFamily="2" charset="-78"/>
            </a:endParaRPr>
          </a:p>
          <a:p>
            <a:pPr>
              <a:buNone/>
            </a:pPr>
            <a:r>
              <a:rPr lang="ar-SA" sz="2800" dirty="0" smtClean="0">
                <a:cs typeface="B Nazanin" pitchFamily="2" charset="-78"/>
              </a:rPr>
              <a:t>الف ـ گروه یک: نیم کیلومتر مربع</a:t>
            </a:r>
            <a:endParaRPr lang="en-US" sz="2800" dirty="0" smtClean="0">
              <a:cs typeface="B Nazanin" pitchFamily="2" charset="-78"/>
            </a:endParaRPr>
          </a:p>
          <a:p>
            <a:pPr>
              <a:buNone/>
            </a:pPr>
            <a:r>
              <a:rPr lang="ar-SA" sz="2800" dirty="0" smtClean="0">
                <a:cs typeface="B Nazanin" pitchFamily="2" charset="-78"/>
              </a:rPr>
              <a:t>ب ـ گروه دو: یک کیلومتر مربع</a:t>
            </a:r>
            <a:endParaRPr lang="en-US" sz="2800" dirty="0" smtClean="0">
              <a:cs typeface="B Nazanin" pitchFamily="2" charset="-78"/>
            </a:endParaRPr>
          </a:p>
          <a:p>
            <a:pPr>
              <a:buNone/>
            </a:pPr>
            <a:r>
              <a:rPr lang="ar-SA" sz="2800" dirty="0" smtClean="0">
                <a:cs typeface="B Nazanin" pitchFamily="2" charset="-78"/>
              </a:rPr>
              <a:t>پ ـ گروه سه: چهار کیلومتر مربع</a:t>
            </a:r>
            <a:endParaRPr lang="en-US" sz="2800" dirty="0" smtClean="0">
              <a:cs typeface="B Nazanin" pitchFamily="2" charset="-78"/>
            </a:endParaRPr>
          </a:p>
          <a:p>
            <a:pPr>
              <a:buNone/>
            </a:pPr>
            <a:r>
              <a:rPr lang="ar-SA" sz="2800" dirty="0" smtClean="0">
                <a:cs typeface="B Nazanin" pitchFamily="2" charset="-78"/>
              </a:rPr>
              <a:t>ت ـ گروه چهار: سه کیلومتر مربع</a:t>
            </a:r>
            <a:endParaRPr lang="en-US" sz="2800" dirty="0" smtClean="0">
              <a:cs typeface="B Nazanin" pitchFamily="2" charset="-78"/>
            </a:endParaRPr>
          </a:p>
          <a:p>
            <a:pPr>
              <a:buNone/>
            </a:pPr>
            <a:r>
              <a:rPr lang="ar-SA" sz="2800" dirty="0" smtClean="0">
                <a:cs typeface="B Nazanin" pitchFamily="2" charset="-78"/>
              </a:rPr>
              <a:t>ث ـ گروه پنج: بیست کیلومتر مربع</a:t>
            </a:r>
            <a:endParaRPr lang="en-US" sz="2800" dirty="0" smtClean="0">
              <a:cs typeface="B Nazanin" pitchFamily="2" charset="-78"/>
            </a:endParaRPr>
          </a:p>
          <a:p>
            <a:pPr>
              <a:buNone/>
            </a:pPr>
            <a:r>
              <a:rPr lang="ar-SA" sz="2800" dirty="0" smtClean="0">
                <a:cs typeface="B Nazanin" pitchFamily="2" charset="-78"/>
              </a:rPr>
              <a:t>ج ـ گروه شش: دویست‌وپنجاه کیلومتر مربع</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۱۳</a:t>
            </a:r>
            <a:r>
              <a:rPr lang="ar-SA" sz="2800" b="1" dirty="0" smtClean="0">
                <a:cs typeface="B Nazanin" pitchFamily="2" charset="-78"/>
              </a:rPr>
              <a:t>ـ</a:t>
            </a:r>
            <a:r>
              <a:rPr lang="ar-SA" sz="2800" dirty="0" smtClean="0">
                <a:cs typeface="B Nazanin" pitchFamily="2" charset="-78"/>
              </a:rPr>
              <a:t> دارنده پروانه اکتشاف مواد معدنی گروه شش موظف است پس از انجام هر یک از مراحل اکتشاف، با توجه به نتایج حاصل، نسبت به درخواست کاهش محدوده عملیات اکتشاف به وسعت مورد نیاز برای انجام عملیات مرحله بعد اقدام کند. وزارت مساحت محدوده پروانه اکتشاف را در مراحل بعدی با توجه به درخواست دارنده پروانه اکتشاف، تعیین می‌کند.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۱</a:t>
            </a:r>
            <a:r>
              <a:rPr lang="ar-SA" sz="2800" b="1" dirty="0" smtClean="0">
                <a:cs typeface="B Nazanin" pitchFamily="2" charset="-78"/>
              </a:rPr>
              <a:t>ـ</a:t>
            </a:r>
            <a:r>
              <a:rPr lang="ar-SA" sz="2800" dirty="0" smtClean="0">
                <a:cs typeface="B Nazanin" pitchFamily="2" charset="-78"/>
              </a:rPr>
              <a:t> مساحت تعیین شده شامل محل‌هایی خواهد بود که در پروانه اکتشاف درج می‌شود و طبق مفاد این آیین‌نامه در آنجا عملیات اکتشاف متناسب با مرحله تعیین شده انجام گرفته و دارای نتایج متناسب با آن مرحله است.</a:t>
            </a:r>
            <a:endParaRPr lang="en-US" sz="2800" dirty="0" smtClean="0">
              <a:cs typeface="B Nazanin" pitchFamily="2" charset="-7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تبصره</a:t>
            </a:r>
            <a:r>
              <a:rPr lang="fa-IR" sz="2800" b="1" dirty="0" smtClean="0">
                <a:cs typeface="B Nazanin" pitchFamily="2" charset="-78"/>
              </a:rPr>
              <a:t>۲</a:t>
            </a:r>
            <a:r>
              <a:rPr lang="ar-SA" sz="2800" b="1" dirty="0" smtClean="0">
                <a:cs typeface="B Nazanin" pitchFamily="2" charset="-78"/>
              </a:rPr>
              <a:t>ـ</a:t>
            </a:r>
            <a:r>
              <a:rPr lang="ar-SA" sz="2800" dirty="0" smtClean="0">
                <a:cs typeface="B Nazanin" pitchFamily="2" charset="-78"/>
              </a:rPr>
              <a:t> وزارت موظف است ضمن ثبت اطلاعات نتایج عملیات اکتشاف در سامانه مربوط، نسبت به آزادسازی یا واگذاری بقیه محدوده موضوع این ماده، با رعایت مفاد این آیین‌نامه اقدام کند.</a:t>
            </a:r>
            <a:endParaRPr lang="fa-IR" sz="2800" dirty="0" smtClean="0">
              <a:cs typeface="B Nazanin" pitchFamily="2" charset="-78"/>
            </a:endParaRPr>
          </a:p>
          <a:p>
            <a:pPr algn="just">
              <a:buNone/>
            </a:pPr>
            <a:endParaRPr lang="fa-IR" sz="2800" dirty="0" smtClean="0">
              <a:cs typeface="B Nazanin" pitchFamily="2" charset="-78"/>
            </a:endParaRPr>
          </a:p>
          <a:p>
            <a:pPr algn="just">
              <a:buNone/>
            </a:pP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dirty="0" smtClean="0">
                <a:cs typeface="B Nazanin" pitchFamily="2" charset="-78"/>
              </a:rPr>
              <a:t>ماده 3- مواد معدني به شرح زير طبقه بندي مي شوند:</a:t>
            </a:r>
          </a:p>
          <a:p>
            <a:pPr algn="just">
              <a:buNone/>
            </a:pPr>
            <a:r>
              <a:rPr lang="fa-IR" dirty="0" smtClean="0">
                <a:cs typeface="B Nazanin" pitchFamily="2" charset="-78"/>
              </a:rPr>
              <a:t>الف) مواد معدني طبقه يك عبارتند از: سنگ آهك، سنگ گچ، شن و ماسه، خاك رس، صدف دريايي، پوکه معدني، نمك آبي و سنگي، مارن، سنگ لاشه ساختماني و نظاير آنها</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۱۴</a:t>
            </a:r>
            <a:r>
              <a:rPr lang="ar-SA" sz="2800" b="1" dirty="0" smtClean="0">
                <a:cs typeface="B Nazanin" pitchFamily="2" charset="-78"/>
              </a:rPr>
              <a:t>ـ</a:t>
            </a:r>
            <a:r>
              <a:rPr lang="ar-SA" sz="2800" dirty="0" smtClean="0">
                <a:cs typeface="B Nazanin" pitchFamily="2" charset="-78"/>
              </a:rPr>
              <a:t> دارنده پروانه اکتشاف موظف است عملیات اکتشاف را براساس طرح اکتشاف مصوب و در مهلت مقرر انجام داده و گزارش دوره‌ای پیشرفت عملیات را در مهلت‌های تعیین شده به وزارت تسلیم کند.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۱</a:t>
            </a:r>
            <a:r>
              <a:rPr lang="ar-SA" sz="2800" b="1" dirty="0" smtClean="0">
                <a:cs typeface="B Nazanin" pitchFamily="2" charset="-78"/>
              </a:rPr>
              <a:t>ـ</a:t>
            </a:r>
            <a:r>
              <a:rPr lang="ar-SA" sz="2800" dirty="0" smtClean="0">
                <a:cs typeface="B Nazanin" pitchFamily="2" charset="-78"/>
              </a:rPr>
              <a:t> طرح اکتشاف حاوی نوع و حجم عملیات اکتشاف همراه با برآورد هزینه‌ها و زمان‌بندی اجرای عملیات برای هر یک از مراحل اکتشاف است که براساس ضوابط و معیارهای فنی ابلاغی وزارت، توسط دارنده پروانه اکتشاف ارائه می‌شود.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۲</a:t>
            </a:r>
            <a:r>
              <a:rPr lang="ar-SA" sz="2800" b="1" dirty="0" smtClean="0">
                <a:cs typeface="B Nazanin" pitchFamily="2" charset="-78"/>
              </a:rPr>
              <a:t>ـ </a:t>
            </a:r>
            <a:r>
              <a:rPr lang="ar-SA" sz="2800" dirty="0" smtClean="0">
                <a:cs typeface="B Nazanin" pitchFamily="2" charset="-78"/>
              </a:rPr>
              <a:t>طرح اکتشاف و گزارش دوره‌ای پیشرفت عملیات اکتشاف باید توسط اشخاص دارای مجوز صلاحیت نظام مهندسی معدن تهیه و از سوی دارنده پروانه اکتشاف در مهلت مقرر به وزارت تسلیم شود.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۱۵</a:t>
            </a:r>
            <a:r>
              <a:rPr lang="ar-SA" sz="2800" b="1" dirty="0" smtClean="0">
                <a:cs typeface="B Nazanin" pitchFamily="2" charset="-78"/>
              </a:rPr>
              <a:t>ـ</a:t>
            </a:r>
            <a:r>
              <a:rPr lang="ar-SA" sz="2800" dirty="0" smtClean="0">
                <a:cs typeface="B Nazanin" pitchFamily="2" charset="-78"/>
              </a:rPr>
              <a:t> وزارت موظف است ظرف شش ماه از تاریخ ابلاغ این آیین‌نامه با مشارکت دستگاههای اجرایی ذی‌ربط نسبت به طراحی، استقرار و به روز رسانی سامانه الکترونیکی پنجره واحد اقدام کند. از تاریخ تشکیل سامانه الکترونیکی، موضوع استعلام در فضای مجازی انجام خواهد شد.</a:t>
            </a:r>
            <a:endParaRPr lang="fa-IR" sz="2800" dirty="0" smtClean="0">
              <a:cs typeface="B Nazanin" pitchFamily="2" charset="-78"/>
            </a:endParaRPr>
          </a:p>
          <a:p>
            <a:pPr algn="just">
              <a:buNone/>
            </a:pPr>
            <a:r>
              <a:rPr lang="ar-SA" sz="2800" b="1" dirty="0" smtClean="0">
                <a:cs typeface="B Nazanin" pitchFamily="2" charset="-78"/>
              </a:rPr>
              <a:t>ماده</a:t>
            </a:r>
            <a:r>
              <a:rPr lang="fa-IR" sz="2800" b="1" dirty="0" smtClean="0">
                <a:cs typeface="B Nazanin" pitchFamily="2" charset="-78"/>
              </a:rPr>
              <a:t>۱۶</a:t>
            </a:r>
            <a:r>
              <a:rPr lang="ar-SA" sz="2800" b="1" dirty="0" smtClean="0">
                <a:cs typeface="B Nazanin" pitchFamily="2" charset="-78"/>
              </a:rPr>
              <a:t>ـ</a:t>
            </a:r>
            <a:r>
              <a:rPr lang="ar-SA" sz="2800" dirty="0" smtClean="0">
                <a:cs typeface="B Nazanin" pitchFamily="2" charset="-78"/>
              </a:rPr>
              <a:t> تا استقرار سامانه الکترونیکی پنجره واحد، هر یک از دستگاههای اجرایی موضوع بندهای (الف) تا (ح) ماده (</a:t>
            </a:r>
            <a:r>
              <a:rPr lang="fa-IR" sz="2800" dirty="0" smtClean="0">
                <a:cs typeface="B Nazanin" pitchFamily="2" charset="-78"/>
              </a:rPr>
              <a:t>۲۴) </a:t>
            </a:r>
            <a:r>
              <a:rPr lang="ar-SA" sz="2800" dirty="0" smtClean="0">
                <a:cs typeface="B Nazanin" pitchFamily="2" charset="-78"/>
              </a:rPr>
              <a:t>قانون، موظفند نماینده تام‌الاختیار خود را برای ایجاد پنجره واحد در سطوح استانی و ستادی و ارائه خدمات لازم و پاسخگویی به‌ استعلام‌های مربوط به صدور پروانه اکتشاف به وزارت معرفی کنند. وزارت موظف است شرح وظایف، نحوه تشکیل واداره جلسات پنجره واحد رادرسطوح استانی وستادی تهیه کند.</a:t>
            </a:r>
            <a:endParaRPr lang="en-US" sz="2800" dirty="0" smtClean="0">
              <a:cs typeface="B Nazanin" pitchFamily="2" charset="-78"/>
            </a:endParaRPr>
          </a:p>
          <a:p>
            <a:pPr algn="just">
              <a:buNone/>
            </a:pP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۱۷</a:t>
            </a:r>
            <a:r>
              <a:rPr lang="ar-SA" sz="2800" b="1" dirty="0" smtClean="0">
                <a:cs typeface="B Nazanin" pitchFamily="2" charset="-78"/>
              </a:rPr>
              <a:t>ـ </a:t>
            </a:r>
            <a:r>
              <a:rPr lang="ar-SA" sz="2800" dirty="0" smtClean="0">
                <a:cs typeface="B Nazanin" pitchFamily="2" charset="-78"/>
              </a:rPr>
              <a:t>مراحل مربوط به اخذ استعلام از طریق پنجره واحد با مدیریت یکپارچه وزارت انجام می‌شود و متقاضی مسؤولیتی در رابطه با اخذ استعلام ندارد.</a:t>
            </a:r>
            <a:endParaRPr lang="en-US" sz="2800" dirty="0" smtClean="0">
              <a:cs typeface="B Nazanin" pitchFamily="2" charset="-78"/>
            </a:endParaRPr>
          </a:p>
          <a:p>
            <a:pPr algn="just">
              <a:buNone/>
            </a:pPr>
            <a:r>
              <a:rPr lang="ar-SA" sz="2800" b="1" dirty="0" smtClean="0">
                <a:cs typeface="B Nazanin" pitchFamily="2" charset="-78"/>
              </a:rPr>
              <a:t>ماده</a:t>
            </a:r>
            <a:r>
              <a:rPr lang="fa-IR" sz="2800" b="1" dirty="0" smtClean="0">
                <a:cs typeface="B Nazanin" pitchFamily="2" charset="-78"/>
              </a:rPr>
              <a:t>۱۸</a:t>
            </a:r>
            <a:r>
              <a:rPr lang="ar-SA" sz="2800" b="1" dirty="0" smtClean="0">
                <a:cs typeface="B Nazanin" pitchFamily="2" charset="-78"/>
              </a:rPr>
              <a:t>ـ </a:t>
            </a:r>
            <a:r>
              <a:rPr lang="ar-SA" sz="2800" dirty="0" smtClean="0">
                <a:cs typeface="B Nazanin" pitchFamily="2" charset="-78"/>
              </a:rPr>
              <a:t>با ایجاد نظام واحد و یکپارچه ثبت تقاضا و صدور مجوز در فضای مجازی، انجام امور مرتبط براساس دستورالعمل وزارت خواهد بود.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۱۹</a:t>
            </a:r>
            <a:r>
              <a:rPr lang="ar-SA" sz="2800" b="1" dirty="0" smtClean="0">
                <a:cs typeface="B Nazanin" pitchFamily="2" charset="-78"/>
              </a:rPr>
              <a:t>ـ </a:t>
            </a:r>
            <a:r>
              <a:rPr lang="ar-SA" sz="2800" dirty="0" smtClean="0">
                <a:cs typeface="B Nazanin" pitchFamily="2" charset="-78"/>
              </a:rPr>
              <a:t>در اجرای مفاد تبصره (</a:t>
            </a:r>
            <a:r>
              <a:rPr lang="fa-IR" sz="2800" dirty="0" smtClean="0">
                <a:cs typeface="B Nazanin" pitchFamily="2" charset="-78"/>
              </a:rPr>
              <a:t>۱) </a:t>
            </a:r>
            <a:r>
              <a:rPr lang="ar-SA" sz="2800" dirty="0" smtClean="0">
                <a:cs typeface="B Nazanin" pitchFamily="2" charset="-78"/>
              </a:rPr>
              <a:t>ماده (</a:t>
            </a:r>
            <a:r>
              <a:rPr lang="fa-IR" sz="2800" dirty="0" smtClean="0">
                <a:cs typeface="B Nazanin" pitchFamily="2" charset="-78"/>
              </a:rPr>
              <a:t>۵) </a:t>
            </a:r>
            <a:r>
              <a:rPr lang="ar-SA" sz="2800" dirty="0" smtClean="0">
                <a:cs typeface="B Nazanin" pitchFamily="2" charset="-78"/>
              </a:rPr>
              <a:t>قانون، وزارت موظف است نسبت به‌حمایت و تقویت زیرساخت‌های لازم برای توسعه اکتشافات معدنی در سراسر کشور از طریق مواردی از جمله توسعه منابع انسانی متخصص، تولید داده‌های پایه علوم زمین، تأمین ماشین‌آلات، لوازم و تجهیزات تخصصی و گسترش پوشش‌های بیمه‌ای و تسهیل در دسترسی به منابع مالی مناسب مورد نیاز اقدام کند.</a:t>
            </a:r>
            <a:endParaRPr lang="en-US" sz="2800" dirty="0" smtClean="0">
              <a:cs typeface="B Nazanin" pitchFamily="2" charset="-78"/>
            </a:endParaRPr>
          </a:p>
          <a:p>
            <a:pPr algn="just">
              <a:buNone/>
            </a:pPr>
            <a:r>
              <a:rPr lang="ar-SA" sz="2800" b="1" dirty="0" smtClean="0">
                <a:cs typeface="B Nazanin" pitchFamily="2" charset="-78"/>
              </a:rPr>
              <a:t>تبصره ـ</a:t>
            </a:r>
            <a:r>
              <a:rPr lang="ar-SA" sz="2800" dirty="0" smtClean="0">
                <a:cs typeface="B Nazanin" pitchFamily="2" charset="-78"/>
              </a:rPr>
              <a:t> وزارت موظف است همه ساله اعتبار مورد نیاز برای اجرای مفاد این ماده را در زمان تنظیم لایحه بودجه سالانه به معاونت برنامه‌ریزی و نظارت راهبردی رییس‌جمهور ارائه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۲۰</a:t>
            </a:r>
            <a:r>
              <a:rPr lang="ar-SA" sz="2800" b="1" dirty="0" smtClean="0">
                <a:cs typeface="B Nazanin" pitchFamily="2" charset="-78"/>
              </a:rPr>
              <a:t>ـ</a:t>
            </a:r>
            <a:r>
              <a:rPr lang="ar-SA" sz="2800" dirty="0" smtClean="0">
                <a:cs typeface="B Nazanin" pitchFamily="2" charset="-78"/>
              </a:rPr>
              <a:t> وزارت موظف است در سه ماهه پایان هر سال، مبالغ موضوع تبصره‌های (</a:t>
            </a:r>
            <a:r>
              <a:rPr lang="fa-IR" sz="2800" dirty="0" smtClean="0">
                <a:cs typeface="B Nazanin" pitchFamily="2" charset="-78"/>
              </a:rPr>
              <a:t>۲) </a:t>
            </a:r>
            <a:r>
              <a:rPr lang="ar-SA" sz="2800" dirty="0" smtClean="0">
                <a:cs typeface="B Nazanin" pitchFamily="2" charset="-78"/>
              </a:rPr>
              <a:t>و (</a:t>
            </a:r>
            <a:r>
              <a:rPr lang="fa-IR" sz="2800" dirty="0" smtClean="0">
                <a:cs typeface="B Nazanin" pitchFamily="2" charset="-78"/>
              </a:rPr>
              <a:t>۳) </a:t>
            </a:r>
            <a:r>
              <a:rPr lang="ar-SA" sz="2800" dirty="0" smtClean="0">
                <a:cs typeface="B Nazanin" pitchFamily="2" charset="-78"/>
              </a:rPr>
              <a:t>ماده (</a:t>
            </a:r>
            <a:r>
              <a:rPr lang="fa-IR" sz="2800" dirty="0" smtClean="0">
                <a:cs typeface="B Nazanin" pitchFamily="2" charset="-78"/>
              </a:rPr>
              <a:t>۶) </a:t>
            </a:r>
            <a:r>
              <a:rPr lang="ar-SA" sz="2800" dirty="0" smtClean="0">
                <a:cs typeface="B Nazanin" pitchFamily="2" charset="-78"/>
              </a:rPr>
              <a:t>قانون را از طریق شورا برای سال بعدی تعیین و ابلاغ کند.</a:t>
            </a:r>
            <a:endParaRPr lang="en-US" sz="2800" dirty="0" smtClean="0">
              <a:cs typeface="B Nazanin" pitchFamily="2" charset="-78"/>
            </a:endParaRPr>
          </a:p>
          <a:p>
            <a:pPr algn="just">
              <a:buNone/>
            </a:pP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060848"/>
            <a:ext cx="8229600" cy="4464497"/>
          </a:xfrm>
        </p:spPr>
        <p:txBody>
          <a:bodyPr/>
          <a:lstStyle/>
          <a:p>
            <a:pPr algn="just">
              <a:buNone/>
            </a:pPr>
            <a:r>
              <a:rPr lang="ar-SA" sz="2700" b="1" dirty="0" smtClean="0">
                <a:cs typeface="B Nazanin" pitchFamily="2" charset="-78"/>
              </a:rPr>
              <a:t>ماده</a:t>
            </a:r>
            <a:r>
              <a:rPr lang="fa-IR" sz="2700" b="1" dirty="0" smtClean="0">
                <a:cs typeface="B Nazanin" pitchFamily="2" charset="-78"/>
              </a:rPr>
              <a:t>۲۱</a:t>
            </a:r>
            <a:r>
              <a:rPr lang="ar-SA" sz="2700" b="1" dirty="0" smtClean="0">
                <a:cs typeface="B Nazanin" pitchFamily="2" charset="-78"/>
              </a:rPr>
              <a:t>ـ </a:t>
            </a:r>
            <a:r>
              <a:rPr lang="ar-SA" sz="2700" dirty="0" smtClean="0">
                <a:cs typeface="B Nazanin" pitchFamily="2" charset="-78"/>
              </a:rPr>
              <a:t>پروانه اکتشاف در مدت اعتبار با رعایت مفاد این آیین‌نامه و با موافقت وزارت، فقط برای یک بار قابل انتقال است. انتقال‌گیرنده متعهد و ملزم به انجام تعهدات انتقال‌دهنده است. انتقال‌گیرنده باید حداقل توان فنی و مالی لازم را داشته باشد.</a:t>
            </a:r>
            <a:endParaRPr lang="fa-IR" sz="2700" dirty="0" smtClean="0">
              <a:cs typeface="B Nazanin" pitchFamily="2" charset="-78"/>
            </a:endParaRPr>
          </a:p>
          <a:p>
            <a:pPr algn="just">
              <a:buNone/>
            </a:pPr>
            <a:r>
              <a:rPr lang="ar-SA" sz="2700" b="1" dirty="0" smtClean="0">
                <a:cs typeface="B Nazanin" pitchFamily="2" charset="-78"/>
              </a:rPr>
              <a:t>تبصره</a:t>
            </a:r>
            <a:r>
              <a:rPr lang="fa-IR" sz="2700" b="1" dirty="0" smtClean="0">
                <a:cs typeface="B Nazanin" pitchFamily="2" charset="-78"/>
              </a:rPr>
              <a:t>۱</a:t>
            </a:r>
            <a:r>
              <a:rPr lang="ar-SA" sz="2700" b="1" dirty="0" smtClean="0">
                <a:cs typeface="B Nazanin" pitchFamily="2" charset="-78"/>
              </a:rPr>
              <a:t>ـ </a:t>
            </a:r>
            <a:r>
              <a:rPr lang="ar-SA" sz="2700" dirty="0" smtClean="0">
                <a:cs typeface="B Nazanin" pitchFamily="2" charset="-78"/>
              </a:rPr>
              <a:t>انتقال‌گیرنده موظف است رونوشت سند صلح را به وزارت ارائه کند. تاریخ قطعی و رسمی انتقال، تاریخ ظهرنویسی پروانه اکتشاف از سوی وزارت است.</a:t>
            </a:r>
            <a:endParaRPr lang="en-US" sz="2700" dirty="0" smtClean="0">
              <a:cs typeface="B Nazanin" pitchFamily="2" charset="-78"/>
            </a:endParaRPr>
          </a:p>
          <a:p>
            <a:pPr algn="just">
              <a:buNone/>
            </a:pPr>
            <a:r>
              <a:rPr lang="ar-SA" sz="2700" b="1" dirty="0" smtClean="0">
                <a:cs typeface="B Nazanin" pitchFamily="2" charset="-78"/>
              </a:rPr>
              <a:t>تبصره</a:t>
            </a:r>
            <a:r>
              <a:rPr lang="fa-IR" sz="2700" b="1" dirty="0" smtClean="0">
                <a:cs typeface="B Nazanin" pitchFamily="2" charset="-78"/>
              </a:rPr>
              <a:t>۲</a:t>
            </a:r>
            <a:r>
              <a:rPr lang="ar-SA" sz="2700" b="1" dirty="0" smtClean="0">
                <a:cs typeface="B Nazanin" pitchFamily="2" charset="-78"/>
              </a:rPr>
              <a:t>ـ</a:t>
            </a:r>
            <a:r>
              <a:rPr lang="ar-SA" sz="2700" dirty="0" smtClean="0">
                <a:cs typeface="B Nazanin" pitchFamily="2" charset="-78"/>
              </a:rPr>
              <a:t> در مورد مؤسسات اعتباری و بانک‌ها که به نوعی پروانه در توثیق و یا رهن آنها است و ورثه اشخاص حقیقی که به طور قهری حقوق مربوط به پروانه اکتشاف به آنها منتقل می‌شود،انتقال با موافقت وزارت انجام می‌شود.</a:t>
            </a:r>
            <a:endParaRPr lang="en-US" sz="2700" dirty="0" smtClean="0">
              <a:cs typeface="B Nazanin" pitchFamily="2" charset="-78"/>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060848"/>
            <a:ext cx="8229600" cy="4464497"/>
          </a:xfrm>
        </p:spPr>
        <p:txBody>
          <a:bodyPr/>
          <a:lstStyle/>
          <a:p>
            <a:pPr algn="just">
              <a:buNone/>
            </a:pPr>
            <a:r>
              <a:rPr lang="ar-SA" sz="2800" b="1" dirty="0" smtClean="0">
                <a:cs typeface="B Nazanin" pitchFamily="2" charset="-78"/>
              </a:rPr>
              <a:t>ماده</a:t>
            </a:r>
            <a:r>
              <a:rPr lang="fa-IR" sz="2800" b="1" dirty="0" smtClean="0">
                <a:cs typeface="B Nazanin" pitchFamily="2" charset="-78"/>
              </a:rPr>
              <a:t>۲۲</a:t>
            </a:r>
            <a:r>
              <a:rPr lang="ar-SA" sz="2800" b="1" dirty="0" smtClean="0">
                <a:cs typeface="B Nazanin" pitchFamily="2" charset="-78"/>
              </a:rPr>
              <a:t>ـ </a:t>
            </a:r>
            <a:r>
              <a:rPr lang="ar-SA" sz="2800" dirty="0" smtClean="0">
                <a:cs typeface="B Nazanin" pitchFamily="2" charset="-78"/>
              </a:rPr>
              <a:t>دارنده پروانه اکتشاف موظف است پس از انجام هر مرحله از عملیات اکتشاف و در مدت اعتبار پروانه، گزارش پایان عملیات را بر حسب نوع ماده معدنی و براساس ضوابط و معیارهای مصوب وزارت تهیه و به وزارت تسلیم و رسید دریافت کند.</a:t>
            </a:r>
            <a:endParaRPr lang="en-US" sz="2800" dirty="0" smtClean="0">
              <a:cs typeface="B Nazanin" pitchFamily="2" charset="-78"/>
            </a:endParaRPr>
          </a:p>
          <a:p>
            <a:pPr algn="just">
              <a:buNone/>
            </a:pPr>
            <a:r>
              <a:rPr lang="ar-SA" sz="2800" b="1" dirty="0" smtClean="0">
                <a:cs typeface="B Nazanin" pitchFamily="2" charset="-78"/>
              </a:rPr>
              <a:t>تبصره ـ</a:t>
            </a:r>
            <a:r>
              <a:rPr lang="ar-SA" sz="2800" dirty="0" smtClean="0">
                <a:cs typeface="B Nazanin" pitchFamily="2" charset="-78"/>
              </a:rPr>
              <a:t> در صورت عدم ارائه گزارش پایان عملیات اکتشاف در هر مرحله توسط دارنده پروانه اکتشاف در مهلت مقرر، پروانه خود به خود لغو و وزارت تعهدی در قبال جبران هزینه‌های انجام شده ندارد.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1988840"/>
            <a:ext cx="8229600" cy="4869160"/>
          </a:xfrm>
        </p:spPr>
        <p:txBody>
          <a:bodyPr/>
          <a:lstStyle/>
          <a:p>
            <a:pPr algn="just">
              <a:buNone/>
            </a:pPr>
            <a:r>
              <a:rPr lang="ar-SA" sz="2700" b="1" dirty="0" smtClean="0">
                <a:cs typeface="B Nazanin" pitchFamily="2" charset="-78"/>
              </a:rPr>
              <a:t>ماده</a:t>
            </a:r>
            <a:r>
              <a:rPr lang="fa-IR" sz="2700" b="1" dirty="0" smtClean="0">
                <a:cs typeface="B Nazanin" pitchFamily="2" charset="-78"/>
              </a:rPr>
              <a:t>۲۳</a:t>
            </a:r>
            <a:r>
              <a:rPr lang="ar-SA" sz="2700" b="1" dirty="0" smtClean="0">
                <a:cs typeface="B Nazanin" pitchFamily="2" charset="-78"/>
              </a:rPr>
              <a:t>ـ</a:t>
            </a:r>
            <a:r>
              <a:rPr lang="ar-SA" sz="2700" dirty="0" smtClean="0">
                <a:cs typeface="B Nazanin" pitchFamily="2" charset="-78"/>
              </a:rPr>
              <a:t> در اجرای ماده (</a:t>
            </a:r>
            <a:r>
              <a:rPr lang="fa-IR" sz="2700" dirty="0" smtClean="0">
                <a:cs typeface="B Nazanin" pitchFamily="2" charset="-78"/>
              </a:rPr>
              <a:t>۲۶) </a:t>
            </a:r>
            <a:r>
              <a:rPr lang="ar-SA" sz="2700" dirty="0" smtClean="0">
                <a:cs typeface="B Nazanin" pitchFamily="2" charset="-78"/>
              </a:rPr>
              <a:t>قانون و با رعایت ماده (</a:t>
            </a:r>
            <a:r>
              <a:rPr lang="fa-IR" sz="2700" dirty="0" smtClean="0">
                <a:cs typeface="B Nazanin" pitchFamily="2" charset="-78"/>
              </a:rPr>
              <a:t>۲۴) </a:t>
            </a:r>
            <a:r>
              <a:rPr lang="ar-SA" sz="2700" dirty="0" smtClean="0">
                <a:cs typeface="B Nazanin" pitchFamily="2" charset="-78"/>
              </a:rPr>
              <a:t>آن، سازمان جنگل‌ها، مراتع و آبخیزداری کشور نسبت به ثبت اولیه محدوده مربوط به مرحله اول اکتشاف اقدام می‌کند.</a:t>
            </a:r>
            <a:endParaRPr lang="en-US" sz="2700" dirty="0" smtClean="0">
              <a:cs typeface="B Nazanin" pitchFamily="2" charset="-78"/>
            </a:endParaRPr>
          </a:p>
          <a:p>
            <a:pPr algn="just">
              <a:buNone/>
            </a:pPr>
            <a:r>
              <a:rPr lang="ar-SA" sz="2700" b="1" dirty="0" smtClean="0">
                <a:cs typeface="B Nazanin" pitchFamily="2" charset="-78"/>
              </a:rPr>
              <a:t>تبصره</a:t>
            </a:r>
            <a:r>
              <a:rPr lang="fa-IR" sz="2700" b="1" dirty="0" smtClean="0">
                <a:cs typeface="B Nazanin" pitchFamily="2" charset="-78"/>
              </a:rPr>
              <a:t>۱</a:t>
            </a:r>
            <a:r>
              <a:rPr lang="ar-SA" sz="2700" b="1" dirty="0" smtClean="0">
                <a:cs typeface="B Nazanin" pitchFamily="2" charset="-78"/>
              </a:rPr>
              <a:t>ـ </a:t>
            </a:r>
            <a:r>
              <a:rPr lang="ar-SA" sz="2700" dirty="0" smtClean="0">
                <a:cs typeface="B Nazanin" pitchFamily="2" charset="-78"/>
              </a:rPr>
              <a:t>چنانچه محدوده مربوط به اکتشاف در منابع ملی و طبیعی واقع شده باشد، در زمان صدور گواهی کشف، محدوده مربوط به عرصه عملیاتی معدن توسط وزارت برای ثبت به سازمان جنگل‌ها، مراتع و آبخیزداری کشور اعلام می‌شود.</a:t>
            </a:r>
            <a:endParaRPr lang="en-US" sz="2700" dirty="0" smtClean="0">
              <a:cs typeface="B Nazanin" pitchFamily="2" charset="-78"/>
            </a:endParaRPr>
          </a:p>
          <a:p>
            <a:pPr algn="just">
              <a:buNone/>
            </a:pPr>
            <a:r>
              <a:rPr lang="ar-SA" sz="2700" b="1" dirty="0" smtClean="0">
                <a:cs typeface="B Nazanin" pitchFamily="2" charset="-78"/>
              </a:rPr>
              <a:t>تبصره</a:t>
            </a:r>
            <a:r>
              <a:rPr lang="fa-IR" sz="2700" b="1" dirty="0" smtClean="0">
                <a:cs typeface="B Nazanin" pitchFamily="2" charset="-78"/>
              </a:rPr>
              <a:t>۲</a:t>
            </a:r>
            <a:r>
              <a:rPr lang="ar-SA" sz="2700" b="1" dirty="0" smtClean="0">
                <a:cs typeface="B Nazanin" pitchFamily="2" charset="-78"/>
              </a:rPr>
              <a:t>ـ </a:t>
            </a:r>
            <a:r>
              <a:rPr lang="ar-SA" sz="2700" dirty="0" smtClean="0">
                <a:cs typeface="B Nazanin" pitchFamily="2" charset="-78"/>
              </a:rPr>
              <a:t>عرصه عملیاتی معدن محدوده‌ای است که در اجرای عملیات اکتشاف، ذخایر معدنی کشف شده و انجام عملیات معدنی، انباشت و دفع مواد باطله در آن امکان‌پذیر است. محدوده گواهی کشف شامل عرصه عملیات معدن است.</a:t>
            </a:r>
            <a:endParaRPr lang="en-US" sz="2700" dirty="0">
              <a:cs typeface="B Nazanin" pitchFamily="2" charset="-78"/>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۲۴</a:t>
            </a:r>
            <a:r>
              <a:rPr lang="ar-SA" sz="2800" b="1" dirty="0" smtClean="0">
                <a:cs typeface="B Nazanin" pitchFamily="2" charset="-78"/>
              </a:rPr>
              <a:t>ـ </a:t>
            </a:r>
            <a:r>
              <a:rPr lang="ar-SA" sz="2800" dirty="0" smtClean="0">
                <a:cs typeface="B Nazanin" pitchFamily="2" charset="-78"/>
              </a:rPr>
              <a:t>دارنده پروانه اکتشاف موظف است در گزارش جامع پایان عملیات اکتشاف، نوع، کمیت، کیفیت و عیار انواع مواد معدنی از جمله اصلی و همراه را با توجه به گروه‌بندی مواد معدنی این آیین‌نامه و رعایت ضوابط و معیارها و دستورالعمل‌های مربوط به منظور درج در گواهی کشف ارائه کند.</a:t>
            </a:r>
            <a:endParaRPr lang="en-US" sz="2800" dirty="0" smtClean="0">
              <a:cs typeface="B Nazanin" pitchFamily="2" charset="-78"/>
            </a:endParaRPr>
          </a:p>
          <a:p>
            <a:pPr algn="just">
              <a:buNone/>
            </a:pPr>
            <a:r>
              <a:rPr lang="ar-SA" sz="2800" b="1" dirty="0" smtClean="0">
                <a:cs typeface="B Nazanin" pitchFamily="2" charset="-78"/>
              </a:rPr>
              <a:t>تبصره ـ</a:t>
            </a:r>
            <a:r>
              <a:rPr lang="ar-SA" sz="2800" dirty="0" smtClean="0">
                <a:cs typeface="B Nazanin" pitchFamily="2" charset="-78"/>
              </a:rPr>
              <a:t> ارائه گزارش مرحله‌ای متناسب با گروه‌بندی مواد معدنی موضوع این آیین‌نامه شامل شرح عملیات انجام شده و مشخصات انواع مواد معدنی شناسایی شده از جمله مواد معدنی اصلی و همراه توسط دارنده پروانه اکتشاف الزامی است.</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1988840"/>
            <a:ext cx="8229600" cy="4536505"/>
          </a:xfrm>
        </p:spPr>
        <p:txBody>
          <a:bodyPr/>
          <a:lstStyle/>
          <a:p>
            <a:pPr algn="just">
              <a:buNone/>
            </a:pPr>
            <a:r>
              <a:rPr lang="ar-SA" sz="2800" b="1" dirty="0" smtClean="0">
                <a:cs typeface="B Nazanin" pitchFamily="2" charset="-78"/>
              </a:rPr>
              <a:t>ماده</a:t>
            </a:r>
            <a:r>
              <a:rPr lang="fa-IR" sz="2800" b="1" dirty="0" smtClean="0">
                <a:cs typeface="B Nazanin" pitchFamily="2" charset="-78"/>
              </a:rPr>
              <a:t> ۲۵</a:t>
            </a:r>
            <a:r>
              <a:rPr lang="ar-SA" sz="2800" b="1" dirty="0" smtClean="0">
                <a:cs typeface="B Nazanin" pitchFamily="2" charset="-78"/>
              </a:rPr>
              <a:t>ـ</a:t>
            </a:r>
            <a:r>
              <a:rPr lang="ar-SA" sz="2800" dirty="0" smtClean="0">
                <a:cs typeface="B Nazanin" pitchFamily="2" charset="-78"/>
              </a:rPr>
              <a:t> در مواردی که به علت نقص عملیات و عدم توانایی دارنده پروانه اکتشاف و یا به هر دلیلی پروانه اکتشاف لغو شود و از نظر کارشناسی ادامه عملیات اکتشاف ضرورت داشته باشد، وزارت موظف است بلافاصله نسبت به تنظیم صورتجلسه برآورد میزان عملیات اکتشافی انجام شده مورد تأیید براساس طرح اکتشاف مصوب و مستندات مربوط اقدام کند. تعیین میزان هزینه‌های انجام شده به تشخیص کارشناس نظام مهندسی معدن براساس مندرجات صورتجلسه و مستندات مربوط خواهد بود.</a:t>
            </a:r>
            <a:endParaRPr lang="fa-IR" sz="2800" dirty="0" smtClean="0">
              <a:cs typeface="B Nazanin" pitchFamily="2" charset="-7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dirty="0" smtClean="0">
                <a:cs typeface="B Nazanin" pitchFamily="2" charset="-78"/>
              </a:rPr>
              <a:t>ب) مواد معدني طبقه دوم عبارتند از:</a:t>
            </a:r>
          </a:p>
          <a:p>
            <a:pPr algn="just">
              <a:buNone/>
            </a:pPr>
            <a:r>
              <a:rPr lang="fa-IR" dirty="0" smtClean="0">
                <a:cs typeface="B Nazanin" pitchFamily="2" charset="-78"/>
              </a:rPr>
              <a:t>١. مواد معدني آهن، طلا، آرم، قلع، جيوه، سرب، روي، مس، تيتانيم، آنتيموان، موليبدن، کبالت، تنگستن، کادميوم و ساير فلزات</a:t>
            </a:r>
          </a:p>
          <a:p>
            <a:pPr algn="just">
              <a:buNone/>
            </a:pPr>
            <a:r>
              <a:rPr lang="fa-IR" dirty="0" smtClean="0">
                <a:cs typeface="B Nazanin" pitchFamily="2" charset="-78"/>
              </a:rPr>
              <a:t>٢. نيتراتها، فسفاتها، بوراتها، نمكهاي قليايي، سولفاتها، کربناتها، کلروريتها به استثناء مواد ياد شده در طبقه يك و نظاير آنها</a:t>
            </a:r>
          </a:p>
          <a:p>
            <a:pPr algn="just">
              <a:buNone/>
            </a:pPr>
            <a:r>
              <a:rPr lang="fa-IR" dirty="0" smtClean="0">
                <a:cs typeface="B Nazanin" pitchFamily="2" charset="-78"/>
              </a:rPr>
              <a:t>٣. ميكا، گرافيت، تالك، کائولن، نسوزها، فلدسپات، سنگ و ماسه سيليسي، پرليت، دياتوميت، زئوليت، بوکسيت، خاك سرخ، خاك زرد، خاکهاي صنعتي و نظاير آنها</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1988840"/>
            <a:ext cx="8229600" cy="4536505"/>
          </a:xfrm>
        </p:spPr>
        <p:txBody>
          <a:bodyPr/>
          <a:lstStyle/>
          <a:p>
            <a:pPr algn="just">
              <a:buNone/>
            </a:pPr>
            <a:r>
              <a:rPr lang="ar-SA" sz="2800" b="1" dirty="0" smtClean="0">
                <a:cs typeface="B Nazanin" pitchFamily="2" charset="-78"/>
              </a:rPr>
              <a:t>تبصره</a:t>
            </a:r>
            <a:r>
              <a:rPr lang="fa-IR" sz="2800" b="1" dirty="0" smtClean="0">
                <a:cs typeface="B Nazanin" pitchFamily="2" charset="-78"/>
              </a:rPr>
              <a:t> ۱</a:t>
            </a:r>
            <a:r>
              <a:rPr lang="ar-SA" sz="2800" b="1" dirty="0" smtClean="0">
                <a:cs typeface="B Nazanin" pitchFamily="2" charset="-78"/>
              </a:rPr>
              <a:t>ـ</a:t>
            </a:r>
            <a:r>
              <a:rPr lang="ar-SA" sz="2800" dirty="0" smtClean="0">
                <a:cs typeface="B Nazanin" pitchFamily="2" charset="-78"/>
              </a:rPr>
              <a:t> عامل منتخب با</a:t>
            </a:r>
            <a:r>
              <a:rPr lang="fa-IR" sz="2800" dirty="0" smtClean="0">
                <a:cs typeface="B Nazanin" pitchFamily="2" charset="-78"/>
              </a:rPr>
              <a:t> </a:t>
            </a:r>
            <a:r>
              <a:rPr lang="ar-SA" sz="2800" dirty="0" smtClean="0">
                <a:cs typeface="B Nazanin" pitchFamily="2" charset="-78"/>
              </a:rPr>
              <a:t>رعایت این آیین‌نامه،</a:t>
            </a:r>
            <a:r>
              <a:rPr lang="fa-IR" sz="2800" dirty="0" smtClean="0">
                <a:cs typeface="B Nazanin" pitchFamily="2" charset="-78"/>
              </a:rPr>
              <a:t> </a:t>
            </a:r>
            <a:r>
              <a:rPr lang="ar-SA" sz="2800" dirty="0" smtClean="0">
                <a:cs typeface="B Nazanin" pitchFamily="2" charset="-78"/>
              </a:rPr>
              <a:t>موظف به پرداخت هزینه‌های اکتشافی ب</a:t>
            </a:r>
            <a:r>
              <a:rPr lang="fa-IR" sz="2800" dirty="0" smtClean="0">
                <a:cs typeface="B Nazanin" pitchFamily="2" charset="-78"/>
              </a:rPr>
              <a:t>ه </a:t>
            </a:r>
            <a:r>
              <a:rPr lang="ar-SA" sz="2800" dirty="0" smtClean="0">
                <a:cs typeface="B Nazanin" pitchFamily="2" charset="-78"/>
              </a:rPr>
              <a:t>عمل آمده توسط دارنده پروانه اکتشاف قبلی در زمان صدورگواهی کشف یا</a:t>
            </a:r>
            <a:r>
              <a:rPr lang="fa-IR" sz="2800" dirty="0" smtClean="0">
                <a:cs typeface="B Nazanin" pitchFamily="2" charset="-78"/>
              </a:rPr>
              <a:t> </a:t>
            </a:r>
            <a:r>
              <a:rPr lang="ar-SA" sz="2800" dirty="0" smtClean="0">
                <a:cs typeface="B Nazanin" pitchFamily="2" charset="-78"/>
              </a:rPr>
              <a:t>مجوز</a:t>
            </a:r>
            <a:r>
              <a:rPr lang="fa-IR" sz="2800" dirty="0" smtClean="0">
                <a:cs typeface="B Nazanin" pitchFamily="2" charset="-78"/>
              </a:rPr>
              <a:t> </a:t>
            </a:r>
            <a:r>
              <a:rPr lang="ar-SA" sz="2800" dirty="0" smtClean="0">
                <a:cs typeface="B Nazanin" pitchFamily="2" charset="-78"/>
              </a:rPr>
              <a:t>برداشت است.</a:t>
            </a:r>
            <a:r>
              <a:rPr lang="fa-IR" sz="2800" dirty="0" smtClean="0">
                <a:cs typeface="B Nazanin" pitchFamily="2" charset="-78"/>
              </a:rPr>
              <a:t> </a:t>
            </a:r>
            <a:r>
              <a:rPr lang="ar-SA" sz="2800" dirty="0" smtClean="0">
                <a:cs typeface="B Nazanin" pitchFamily="2" charset="-78"/>
              </a:rPr>
              <a:t>صدور</a:t>
            </a:r>
            <a:r>
              <a:rPr lang="fa-IR" sz="2800" dirty="0" smtClean="0">
                <a:cs typeface="B Nazanin" pitchFamily="2" charset="-78"/>
              </a:rPr>
              <a:t> </a:t>
            </a:r>
            <a:r>
              <a:rPr lang="ar-SA" sz="2800" dirty="0" smtClean="0">
                <a:cs typeface="B Nazanin" pitchFamily="2" charset="-78"/>
              </a:rPr>
              <a:t>گواهی کشف یا مجوز برداشت،</a:t>
            </a:r>
            <a:r>
              <a:rPr lang="fa-IR" sz="2800" dirty="0" smtClean="0">
                <a:cs typeface="B Nazanin" pitchFamily="2" charset="-78"/>
              </a:rPr>
              <a:t> </a:t>
            </a:r>
            <a:r>
              <a:rPr lang="ar-SA" sz="2800" dirty="0" smtClean="0">
                <a:cs typeface="B Nazanin" pitchFamily="2" charset="-78"/>
              </a:rPr>
              <a:t>مستلزم پرداخت هزینه‌های موضوع این ماده به قیمت روز است.</a:t>
            </a:r>
            <a:endParaRPr lang="fa-IR"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۲</a:t>
            </a:r>
            <a:r>
              <a:rPr lang="ar-SA" sz="2800" b="1" dirty="0" smtClean="0">
                <a:cs typeface="B Nazanin" pitchFamily="2" charset="-78"/>
              </a:rPr>
              <a:t>ـ</a:t>
            </a:r>
            <a:r>
              <a:rPr lang="ar-SA" sz="2800" dirty="0" smtClean="0">
                <a:cs typeface="B Nazanin" pitchFamily="2" charset="-78"/>
              </a:rPr>
              <a:t> در صورت عدم انجام تعهدات دارنده پروانه اکتشاف، وی مشمول ماده (</a:t>
            </a:r>
            <a:r>
              <a:rPr lang="fa-IR" sz="2800" dirty="0" smtClean="0">
                <a:cs typeface="B Nazanin" pitchFamily="2" charset="-78"/>
              </a:rPr>
              <a:t>۲۰) </a:t>
            </a:r>
            <a:r>
              <a:rPr lang="ar-SA" sz="2800" dirty="0" smtClean="0">
                <a:cs typeface="B Nazanin" pitchFamily="2" charset="-78"/>
              </a:rPr>
              <a:t>قانون خواهد شد.</a:t>
            </a:r>
            <a:endParaRPr lang="en-US" sz="2800" dirty="0" smtClean="0">
              <a:cs typeface="B Nazanin" pitchFamily="2" charset="-78"/>
            </a:endParaRPr>
          </a:p>
          <a:p>
            <a:pPr algn="just">
              <a:buNone/>
            </a:pPr>
            <a:endParaRPr lang="en-US" sz="2800" dirty="0" smtClean="0">
              <a:cs typeface="B Nazanin" pitchFamily="2" charset="-78"/>
            </a:endParaRPr>
          </a:p>
          <a:p>
            <a:pPr algn="just">
              <a:buNone/>
            </a:pPr>
            <a:endParaRPr lang="en-US" sz="2800" dirty="0" smtClean="0">
              <a:cs typeface="B Nazanin" pitchFamily="2" charset="-7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1988840"/>
            <a:ext cx="8229600" cy="4536505"/>
          </a:xfrm>
        </p:spPr>
        <p:txBody>
          <a:bodyPr/>
          <a:lstStyle/>
          <a:p>
            <a:pPr algn="just">
              <a:buNone/>
            </a:pPr>
            <a:r>
              <a:rPr lang="ar-SA" sz="2800" b="1" dirty="0" smtClean="0">
                <a:cs typeface="B Nazanin" pitchFamily="2" charset="-78"/>
              </a:rPr>
              <a:t>ماده</a:t>
            </a:r>
            <a:r>
              <a:rPr lang="fa-IR" sz="2800" b="1" dirty="0" smtClean="0">
                <a:cs typeface="B Nazanin" pitchFamily="2" charset="-78"/>
              </a:rPr>
              <a:t>۲۶</a:t>
            </a:r>
            <a:r>
              <a:rPr lang="ar-SA" sz="2800" b="1" dirty="0" smtClean="0">
                <a:cs typeface="B Nazanin" pitchFamily="2" charset="-78"/>
              </a:rPr>
              <a:t>ـ</a:t>
            </a:r>
            <a:r>
              <a:rPr lang="ar-SA" sz="2800" dirty="0" smtClean="0">
                <a:cs typeface="B Nazanin" pitchFamily="2" charset="-78"/>
              </a:rPr>
              <a:t> وزارت برای محدوده‌های اکتشافی بلامعارض و یا محدوده‌هایی که برای تکمیل عملیات اکتشاف در اختیار دارد، از طریق صدور پروانه اکتشاف و با رعایت مفاد این آیین‌نامه نسبت به تعیین عامل منتخب اقدام می‌کند.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۱</a:t>
            </a:r>
            <a:r>
              <a:rPr lang="ar-SA" sz="2800" b="1" dirty="0" smtClean="0">
                <a:cs typeface="B Nazanin" pitchFamily="2" charset="-78"/>
              </a:rPr>
              <a:t>ـ </a:t>
            </a:r>
            <a:r>
              <a:rPr lang="ar-SA" sz="2800" dirty="0" smtClean="0">
                <a:cs typeface="B Nazanin" pitchFamily="2" charset="-78"/>
              </a:rPr>
              <a:t>تعیین عامل مذکور با توجه به توان فنی و مالی و قیمت پیشنهادی موضوع تبصره(</a:t>
            </a:r>
            <a:r>
              <a:rPr lang="fa-IR" sz="2800" dirty="0" smtClean="0">
                <a:cs typeface="B Nazanin" pitchFamily="2" charset="-78"/>
              </a:rPr>
              <a:t>۳)</a:t>
            </a:r>
            <a:r>
              <a:rPr lang="ar-SA" sz="2800" dirty="0" smtClean="0">
                <a:cs typeface="B Nazanin" pitchFamily="2" charset="-78"/>
              </a:rPr>
              <a:t>ماده(</a:t>
            </a:r>
            <a:r>
              <a:rPr lang="fa-IR" sz="2800" dirty="0" smtClean="0">
                <a:cs typeface="B Nazanin" pitchFamily="2" charset="-78"/>
              </a:rPr>
              <a:t>۶) </a:t>
            </a:r>
            <a:r>
              <a:rPr lang="ar-SA" sz="2800" dirty="0" smtClean="0">
                <a:cs typeface="B Nazanin" pitchFamily="2" charset="-78"/>
              </a:rPr>
              <a:t>قانون ازطریق مزایده انجام می‌شود.</a:t>
            </a:r>
            <a:endParaRPr lang="fa-IR"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۲</a:t>
            </a:r>
            <a:r>
              <a:rPr lang="ar-SA" sz="2800" b="1" dirty="0" smtClean="0">
                <a:cs typeface="B Nazanin" pitchFamily="2" charset="-78"/>
              </a:rPr>
              <a:t>ـ</a:t>
            </a:r>
            <a:r>
              <a:rPr lang="ar-SA" sz="2800" dirty="0" smtClean="0">
                <a:cs typeface="B Nazanin" pitchFamily="2" charset="-78"/>
              </a:rPr>
              <a:t> وزارت موظف است دستورالعمل فراخوان مزایده را با توجه به گروه‌بندی مواد معدنی موضوع ماده (</a:t>
            </a:r>
            <a:r>
              <a:rPr lang="fa-IR" sz="2800" dirty="0" smtClean="0">
                <a:cs typeface="B Nazanin" pitchFamily="2" charset="-78"/>
              </a:rPr>
              <a:t>۳) </a:t>
            </a:r>
            <a:r>
              <a:rPr lang="ar-SA" sz="2800" dirty="0" smtClean="0">
                <a:cs typeface="B Nazanin" pitchFamily="2" charset="-78"/>
              </a:rPr>
              <a:t>تهیه و ابلاغ کند.</a:t>
            </a:r>
            <a:endParaRPr lang="en-US" sz="2800" dirty="0" smtClean="0">
              <a:cs typeface="B Nazanin" pitchFamily="2" charset="-78"/>
            </a:endParaRPr>
          </a:p>
          <a:p>
            <a:pPr algn="just">
              <a:buNone/>
            </a:pP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1988840"/>
            <a:ext cx="8229600" cy="4536505"/>
          </a:xfrm>
        </p:spPr>
        <p:txBody>
          <a:bodyPr/>
          <a:lstStyle/>
          <a:p>
            <a:pPr algn="just">
              <a:buNone/>
            </a:pPr>
            <a:r>
              <a:rPr lang="ar-SA" sz="2800" b="1" dirty="0" smtClean="0">
                <a:cs typeface="B Nazanin" pitchFamily="2" charset="-78"/>
              </a:rPr>
              <a:t>تبصره</a:t>
            </a:r>
            <a:r>
              <a:rPr lang="fa-IR" sz="2800" b="1" dirty="0" smtClean="0">
                <a:cs typeface="B Nazanin" pitchFamily="2" charset="-78"/>
              </a:rPr>
              <a:t> ۳</a:t>
            </a:r>
            <a:r>
              <a:rPr lang="ar-SA" sz="2800" b="1" dirty="0" smtClean="0">
                <a:cs typeface="B Nazanin" pitchFamily="2" charset="-78"/>
              </a:rPr>
              <a:t>ـ</a:t>
            </a:r>
            <a:r>
              <a:rPr lang="ar-SA" sz="2800" dirty="0" smtClean="0">
                <a:cs typeface="B Nazanin" pitchFamily="2" charset="-78"/>
              </a:rPr>
              <a:t> مبلغ موضوع تبصره (</a:t>
            </a:r>
            <a:r>
              <a:rPr lang="fa-IR" sz="2800" dirty="0" smtClean="0">
                <a:cs typeface="B Nazanin" pitchFamily="2" charset="-78"/>
              </a:rPr>
              <a:t>۳) </a:t>
            </a:r>
            <a:r>
              <a:rPr lang="ar-SA" sz="2800" dirty="0" smtClean="0">
                <a:cs typeface="B Nazanin" pitchFamily="2" charset="-78"/>
              </a:rPr>
              <a:t>ماده (</a:t>
            </a:r>
            <a:r>
              <a:rPr lang="fa-IR" sz="2800" dirty="0" smtClean="0">
                <a:cs typeface="B Nazanin" pitchFamily="2" charset="-78"/>
              </a:rPr>
              <a:t>۶) </a:t>
            </a:r>
            <a:r>
              <a:rPr lang="ar-SA" sz="2800" dirty="0" smtClean="0">
                <a:cs typeface="B Nazanin" pitchFamily="2" charset="-78"/>
              </a:rPr>
              <a:t>قانون، طبق دستورالعمل وزارت اخذ خواهد شد و مابه‌التفاوت قیمت پیشنهادی برنده مزایده با مبلغ یاد شده در زمان صدور گواهی کشف دریافت می‌شود.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۴</a:t>
            </a:r>
            <a:r>
              <a:rPr lang="ar-SA" sz="2800" b="1" dirty="0" smtClean="0">
                <a:cs typeface="B Nazanin" pitchFamily="2" charset="-78"/>
              </a:rPr>
              <a:t>ـ</a:t>
            </a:r>
            <a:r>
              <a:rPr lang="ar-SA" sz="2800" dirty="0" smtClean="0">
                <a:cs typeface="B Nazanin" pitchFamily="2" charset="-78"/>
              </a:rPr>
              <a:t> در صورت تکمیل عملیات و کشف ذخیره معدنی، پس از دریافت مبلغ پیشنهادی برنده مزایده، گواهی کشف توسط وزارت به نام وی صادر خواهد شد.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۵</a:t>
            </a:r>
            <a:r>
              <a:rPr lang="ar-SA" sz="2800" b="1" dirty="0" smtClean="0">
                <a:cs typeface="B Nazanin" pitchFamily="2" charset="-78"/>
              </a:rPr>
              <a:t>ـ</a:t>
            </a:r>
            <a:r>
              <a:rPr lang="ar-SA" sz="2800" dirty="0" smtClean="0">
                <a:cs typeface="B Nazanin" pitchFamily="2" charset="-78"/>
              </a:rPr>
              <a:t> مالک یا مالکان شخصی در ملک خود و یا موقوفات، در صورت برنده شدن در مزایده باید صرفاً مابه‌التفاوت قیمت پیشنهادی با مبلغ یادشده را قبل از صدور گواهی کشف پرداخت کنند.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1988840"/>
            <a:ext cx="8229600" cy="4536505"/>
          </a:xfrm>
        </p:spPr>
        <p:txBody>
          <a:bodyPr/>
          <a:lstStyle/>
          <a:p>
            <a:pPr algn="just">
              <a:buNone/>
            </a:pPr>
            <a:r>
              <a:rPr lang="ar-SA" sz="2800" b="1" dirty="0" smtClean="0">
                <a:cs typeface="B Nazanin" pitchFamily="2" charset="-78"/>
              </a:rPr>
              <a:t>تبصره</a:t>
            </a:r>
            <a:r>
              <a:rPr lang="fa-IR" sz="2800" b="1" dirty="0" smtClean="0">
                <a:cs typeface="B Nazanin" pitchFamily="2" charset="-78"/>
              </a:rPr>
              <a:t> ۶</a:t>
            </a:r>
            <a:r>
              <a:rPr lang="ar-SA" sz="2800" b="1" dirty="0" smtClean="0">
                <a:cs typeface="B Nazanin" pitchFamily="2" charset="-78"/>
              </a:rPr>
              <a:t> ـ</a:t>
            </a:r>
            <a:r>
              <a:rPr lang="ar-SA" sz="2800" dirty="0" smtClean="0">
                <a:cs typeface="B Nazanin" pitchFamily="2" charset="-78"/>
              </a:rPr>
              <a:t> پروانه‌های اکتشاف واگذار شده از طریق مزایده، مشمول موارد مترتب بر پروانه‌های اکتشاف از جمله انتقال، تمدید مدت اعتبار، تغییر کیفیت ماده معدنی، تغییر نوع ماده معدنی و سایر موارد مرتبط طبق قانون و این آیین‌نامه هستند.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1988840"/>
            <a:ext cx="8229600" cy="4536505"/>
          </a:xfrm>
        </p:spPr>
        <p:txBody>
          <a:bodyPr/>
          <a:lstStyle/>
          <a:p>
            <a:pPr algn="just">
              <a:buNone/>
            </a:pPr>
            <a:r>
              <a:rPr lang="ar-SA" sz="2800" b="1" dirty="0" smtClean="0">
                <a:cs typeface="B Nazanin" pitchFamily="2" charset="-78"/>
              </a:rPr>
              <a:t>ماده</a:t>
            </a:r>
            <a:r>
              <a:rPr lang="fa-IR" sz="2800" b="1" dirty="0" smtClean="0">
                <a:cs typeface="B Nazanin" pitchFamily="2" charset="-78"/>
              </a:rPr>
              <a:t>۲۷</a:t>
            </a:r>
            <a:r>
              <a:rPr lang="ar-SA" sz="2800" b="1" dirty="0" smtClean="0">
                <a:cs typeface="B Nazanin" pitchFamily="2" charset="-78"/>
              </a:rPr>
              <a:t>ـ</a:t>
            </a:r>
            <a:r>
              <a:rPr lang="ar-SA" sz="2800" dirty="0" smtClean="0">
                <a:cs typeface="B Nazanin" pitchFamily="2" charset="-78"/>
              </a:rPr>
              <a:t> چنانچه وزارت گزارش جامع پایان عملیات اکتشاف را پس از تطبیق با طرح اکتشاف مصوب ناقص بداند، مهلت مناسبی متناسب با گروه‌بندی مواد معدنی به‌اکتشاف‌کننده می‌دهد تا نسبت به رفع نقص اقدام کند. در صورتی که تا پایان این مهلت، رفع نقص نشود، پروانه اکتشاف لغو و امتیازی برای دارنده آن منظور نخواهد شد. وزارت با رعایت مفاد این آیین‌نامه در مورد انتخاب عامل اکتشاف جدید تصمیم‌گیری می‌کند.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۲۸</a:t>
            </a:r>
            <a:r>
              <a:rPr lang="ar-SA" sz="2800" b="1" dirty="0" smtClean="0">
                <a:cs typeface="B Nazanin" pitchFamily="2" charset="-78"/>
              </a:rPr>
              <a:t>ـ </a:t>
            </a:r>
            <a:r>
              <a:rPr lang="ar-SA" sz="2800" dirty="0" smtClean="0">
                <a:cs typeface="B Nazanin" pitchFamily="2" charset="-78"/>
              </a:rPr>
              <a:t>وزارت موظف است پس از وصول گزارش جامع پایان عملیات اکتشاف در مهلت مقرر، در صورت انطباق مفاد گزارش مذکور با عملیات انجام شده، در چارچوب این آیین‌نامه و دستورالعمل‌های مربوط، گواهی کشف صادر کند.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۱</a:t>
            </a:r>
            <a:r>
              <a:rPr lang="ar-SA" sz="2800" b="1" dirty="0" smtClean="0">
                <a:cs typeface="B Nazanin" pitchFamily="2" charset="-78"/>
              </a:rPr>
              <a:t>ـ </a:t>
            </a:r>
            <a:r>
              <a:rPr lang="ar-SA" sz="2800" dirty="0" smtClean="0">
                <a:cs typeface="B Nazanin" pitchFamily="2" charset="-78"/>
              </a:rPr>
              <a:t>محدوده گواهی کشف، شامل محل‌هایی خواهد بود که طبق مفاد این آیین‌نامه در آنجا عملیات اکتشاف انجام گرفته و وجود ذخایر معدنی در آن محدوده تأیید شده است. همزمان با صدور گواهی کشف و یا اجازه برداشت، اطلاعات بقیه محدوده پروانه اکتشاف در سامانه مربوط ثبت و هر گونه اقدام بعدی از طریق دستورالعمل مربوط متناسب با گروه‌بندی مواد معدنی خواهد بود.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تبصره</a:t>
            </a:r>
            <a:r>
              <a:rPr lang="fa-IR" sz="2800" b="1" dirty="0" smtClean="0">
                <a:cs typeface="B Nazanin" pitchFamily="2" charset="-78"/>
              </a:rPr>
              <a:t> ۲</a:t>
            </a:r>
            <a:r>
              <a:rPr lang="ar-SA" sz="2800" b="1" dirty="0" smtClean="0">
                <a:cs typeface="B Nazanin" pitchFamily="2" charset="-78"/>
              </a:rPr>
              <a:t>ـ </a:t>
            </a:r>
            <a:r>
              <a:rPr lang="ar-SA" sz="2800" dirty="0" smtClean="0">
                <a:cs typeface="B Nazanin" pitchFamily="2" charset="-78"/>
              </a:rPr>
              <a:t>در صورتی که بهره‌برداری از هر یک از مواد معدنی مکشوفه در محدوده پروانه اکتشاف، با توجه به میزان ذخیره و محاسبات فنی و اقتصادی به طور مستقل امکان‌پذیر باشد، وزارت می‌تواند گواهی کشف جداگانه‌ای به نام دارنده پروانه صادر کند.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۳</a:t>
            </a:r>
            <a:r>
              <a:rPr lang="ar-SA" sz="2800" b="1" dirty="0" smtClean="0">
                <a:cs typeface="B Nazanin" pitchFamily="2" charset="-78"/>
              </a:rPr>
              <a:t>ـ</a:t>
            </a:r>
            <a:r>
              <a:rPr lang="ar-SA" sz="2800" dirty="0" smtClean="0">
                <a:cs typeface="B Nazanin" pitchFamily="2" charset="-78"/>
              </a:rPr>
              <a:t> در صورتی که انجام عملیات اکتشاف منجر به کشف ذخیره معدنی و صدور گواهی کشف نشود، پروانه اکتشاف خود به خود لغو و برای دارنده آن حق بعدی ایجاد نخواهد شد. اطلاعات اکتشافی در سامانه مربوط ثبت و هرگونه اقدام بعدی از طریق دستورالعمل مربوط متناسب با گروه‌بندی مواد معدنی خواهد بود.</a:t>
            </a:r>
            <a:endParaRPr lang="en-US" sz="2800" dirty="0" smtClean="0">
              <a:cs typeface="B Nazanin" pitchFamily="2" charset="-78"/>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تبصره</a:t>
            </a:r>
            <a:r>
              <a:rPr lang="fa-IR" sz="2800" b="1" dirty="0" smtClean="0">
                <a:cs typeface="B Nazanin" pitchFamily="2" charset="-78"/>
              </a:rPr>
              <a:t> ۴</a:t>
            </a:r>
            <a:r>
              <a:rPr lang="ar-SA" sz="2800" b="1" dirty="0" smtClean="0">
                <a:cs typeface="B Nazanin" pitchFamily="2" charset="-78"/>
              </a:rPr>
              <a:t>ـ </a:t>
            </a:r>
            <a:r>
              <a:rPr lang="ar-SA" sz="2800" dirty="0" smtClean="0">
                <a:cs typeface="B Nazanin" pitchFamily="2" charset="-78"/>
              </a:rPr>
              <a:t>چنانچه ذخیره کشف شده از سوی دارنده پروانه اکتشاف، برای صدور گواهی کشف براساس دستورالعمل وزارت کافی نباشد، در صورت درخواست وی، وزارت می‌تواند برای ذخیره مذکور با اخذ حقوق دولتی، اجازه برداشت صادر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 ۲۹</a:t>
            </a:r>
            <a:r>
              <a:rPr lang="ar-SA" sz="2800" b="1" dirty="0" smtClean="0">
                <a:cs typeface="B Nazanin" pitchFamily="2" charset="-78"/>
              </a:rPr>
              <a:t>ـ </a:t>
            </a:r>
            <a:r>
              <a:rPr lang="ar-SA" sz="2800" dirty="0" smtClean="0">
                <a:cs typeface="B Nazanin" pitchFamily="2" charset="-78"/>
              </a:rPr>
              <a:t>در صورتی که دارنده گواهی کشف بخواهد گواهی کشف را به دیگری منتقل کند، باید قبل از انقضای مهلت مقرر در ماده (</a:t>
            </a:r>
            <a:r>
              <a:rPr lang="fa-IR" sz="2800" dirty="0" smtClean="0">
                <a:cs typeface="B Nazanin" pitchFamily="2" charset="-78"/>
              </a:rPr>
              <a:t>۷) </a:t>
            </a:r>
            <a:r>
              <a:rPr lang="ar-SA" sz="2800" dirty="0" smtClean="0">
                <a:cs typeface="B Nazanin" pitchFamily="2" charset="-78"/>
              </a:rPr>
              <a:t>قانون، درخواست خود را همراه با توافقنامه طرفین و مشخصات کامل انتقال‌گیرنده واجد شرایط مندرج در این آیین‌نامه به‌وزارت تسلیم کند. وزارت مراتب را برای تنظیم سند صلح، به وی اعلام می‌کند.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۱</a:t>
            </a:r>
            <a:r>
              <a:rPr lang="ar-SA" sz="2800" b="1" dirty="0" smtClean="0">
                <a:cs typeface="B Nazanin" pitchFamily="2" charset="-78"/>
              </a:rPr>
              <a:t>ـ</a:t>
            </a:r>
            <a:r>
              <a:rPr lang="ar-SA" sz="2800" dirty="0" smtClean="0">
                <a:cs typeface="B Nazanin" pitchFamily="2" charset="-78"/>
              </a:rPr>
              <a:t> تاریخ رسمی و قطعی انتقال، تاریخ ظهرنویسی گواهی کشف از سوی وزارت است.</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۲</a:t>
            </a:r>
            <a:r>
              <a:rPr lang="ar-SA" sz="2800" b="1" dirty="0" smtClean="0">
                <a:cs typeface="B Nazanin" pitchFamily="2" charset="-78"/>
              </a:rPr>
              <a:t>ـ</a:t>
            </a:r>
            <a:r>
              <a:rPr lang="ar-SA" sz="2800" dirty="0" smtClean="0">
                <a:cs typeface="B Nazanin" pitchFamily="2" charset="-78"/>
              </a:rPr>
              <a:t> انتقال گواهی کشف تأثیری در مهلت مقرر در ماده (</a:t>
            </a:r>
            <a:r>
              <a:rPr lang="fa-IR" sz="2800" dirty="0" smtClean="0">
                <a:cs typeface="B Nazanin" pitchFamily="2" charset="-78"/>
              </a:rPr>
              <a:t>۸) </a:t>
            </a:r>
            <a:r>
              <a:rPr lang="ar-SA" sz="2800" dirty="0" smtClean="0">
                <a:cs typeface="B Nazanin" pitchFamily="2" charset="-78"/>
              </a:rPr>
              <a:t>قانون ندارد.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۳۱</a:t>
            </a:r>
            <a:r>
              <a:rPr lang="ar-SA" sz="2800" b="1" dirty="0" smtClean="0">
                <a:cs typeface="B Nazanin" pitchFamily="2" charset="-78"/>
              </a:rPr>
              <a:t>ـ </a:t>
            </a:r>
            <a:r>
              <a:rPr lang="ar-SA" sz="2800" dirty="0" smtClean="0">
                <a:cs typeface="B Nazanin" pitchFamily="2" charset="-78"/>
              </a:rPr>
              <a:t>چنانچه انباشت و نگهداری مواد معدنی حاصل از عملیات اکتشاف که طبق طرح مصوب انجام شده است، موجب تضییع ماده معدنی و منجر به مخاطرات بعدی شود و یا به دلایلی به تشخیص وزارت، حمل آن ضرورت داشته باشد، وزارت می‌تواند براساس مستندات فنی ارائه شده توسط دارنده پروانه اکتشاف با اخذ حقوق دولت با حمل آن موافقت کند.</a:t>
            </a:r>
            <a:endParaRPr lang="en-US" sz="2800" dirty="0" smtClean="0">
              <a:cs typeface="B Nazanin" pitchFamily="2" charset="-78"/>
            </a:endParaRPr>
          </a:p>
          <a:p>
            <a:pPr algn="just">
              <a:buNone/>
            </a:pPr>
            <a:r>
              <a:rPr lang="ar-SA" sz="2800" b="1" dirty="0" smtClean="0">
                <a:cs typeface="B Nazanin" pitchFamily="2" charset="-78"/>
              </a:rPr>
              <a:t>تبصره ـ</a:t>
            </a:r>
            <a:r>
              <a:rPr lang="ar-SA" sz="2800" dirty="0" smtClean="0">
                <a:cs typeface="B Nazanin" pitchFamily="2" charset="-78"/>
              </a:rPr>
              <a:t> دارنده پروانه اکتشاف می‌تواند پس از صدور گواهی کشف با اخذ مجوز از وزارت، مواد معدنی حاصل از اجرای طرح اکتشاف مصوب را با پرداخت حقوق دولتی حمل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dirty="0" smtClean="0">
                <a:cs typeface="B Nazanin" pitchFamily="2" charset="-78"/>
              </a:rPr>
              <a:t>٤. سنگها و کانيهاي قيمتي و نيمه قيمتي مانند الماس، زمرد، ياقوت، يشم، فيروزه، انواع عقيق و امثال آنها.</a:t>
            </a:r>
          </a:p>
          <a:p>
            <a:pPr algn="just">
              <a:buNone/>
            </a:pPr>
            <a:r>
              <a:rPr lang="fa-IR" dirty="0" smtClean="0">
                <a:cs typeface="B Nazanin" pitchFamily="2" charset="-78"/>
              </a:rPr>
              <a:t>٥.  انواع سنگهاي تزئيني و نما</a:t>
            </a:r>
          </a:p>
          <a:p>
            <a:pPr algn="just">
              <a:buNone/>
            </a:pPr>
            <a:r>
              <a:rPr lang="fa-IR" dirty="0" smtClean="0">
                <a:cs typeface="B Nazanin" pitchFamily="2" charset="-78"/>
              </a:rPr>
              <a:t>٦.  انواع زغال سنگها و شيلها، قير طبيعي و سنگ آسفالت طبيعي</a:t>
            </a:r>
          </a:p>
          <a:p>
            <a:pPr algn="just">
              <a:buNone/>
            </a:pPr>
            <a:r>
              <a:rPr lang="fa-IR" dirty="0" smtClean="0">
                <a:cs typeface="B Nazanin" pitchFamily="2" charset="-78"/>
              </a:rPr>
              <a:t>٧. مواد معدني قابل استحصال از آبها و نيز گازهاي معدني به استثناء گازهاي هيدروکربوري</a:t>
            </a:r>
          </a:p>
          <a:p>
            <a:pPr algn="just">
              <a:buNone/>
            </a:pPr>
            <a:r>
              <a:rPr lang="fa-IR" dirty="0" smtClean="0">
                <a:cs typeface="B Nazanin" pitchFamily="2" charset="-78"/>
              </a:rPr>
              <a:t>٨.  مواد معدني موجود در فلات قاره</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996953"/>
            <a:ext cx="8229600" cy="1440159"/>
          </a:xfrm>
        </p:spPr>
        <p:txBody>
          <a:bodyPr/>
          <a:lstStyle/>
          <a:p>
            <a:pPr marL="0" indent="15875" algn="ctr">
              <a:buNone/>
            </a:pPr>
            <a:r>
              <a:rPr lang="fa-IR" sz="3600" b="1" dirty="0" smtClean="0">
                <a:cs typeface="B Nazanin" pitchFamily="2" charset="-78"/>
              </a:rPr>
              <a:t>پهنه بندی براساس کدام ماده آئین نامه اجرایی قانون معادن انجام شده؟</a:t>
            </a:r>
            <a:endParaRPr lang="en-US" sz="3600" dirty="0">
              <a:cs typeface="B Nazanin" pitchFamily="2" charset="-78"/>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 ۳۲</a:t>
            </a:r>
            <a:r>
              <a:rPr lang="ar-SA" sz="2800" b="1" dirty="0" smtClean="0">
                <a:cs typeface="B Nazanin" pitchFamily="2" charset="-78"/>
              </a:rPr>
              <a:t>ـ</a:t>
            </a:r>
            <a:r>
              <a:rPr lang="ar-SA" sz="2800" dirty="0" smtClean="0">
                <a:cs typeface="B Nazanin" pitchFamily="2" charset="-78"/>
              </a:rPr>
              <a:t> وزارت موظف است با بهره‌گیری از توان فنی و مالی بخش‌های غیردولتی و سازمان‌های تابع به تشخیص خود، با استفاده از فناوری‌های پیشرفته اکتشافی، مطالعات کلان و ناحیه‌ای را برای شناسایی پتانسیل‌های معدنی در محدوده‌های مشخص در صورت نیاز با صدور پروانه اکتشاف انجام دهد. چنانچه در نتیجه مطالعات مذکور به مناطق امیدبخش برخورد کند که مستلزم اکتشاف در مراحل بعدی باشد، به ترتیب زیر عمل می‌شود:</a:t>
            </a:r>
            <a:endParaRPr lang="en-US" sz="2800" dirty="0" smtClean="0">
              <a:cs typeface="B Nazanin" pitchFamily="2" charset="-78"/>
            </a:endParaRPr>
          </a:p>
          <a:p>
            <a:pPr algn="just">
              <a:buNone/>
            </a:pPr>
            <a:r>
              <a:rPr lang="ar-SA" sz="2800" dirty="0" smtClean="0">
                <a:cs typeface="B Nazanin" pitchFamily="2" charset="-78"/>
              </a:rPr>
              <a:t>الف ـ چنانچه محدوده بلامعارض باشد، وزارت با رعایت مفاد این آیین‌نامه و از طریق بخش غیردولتی و یا سازمان‌های تابع خود نسبت به صدور پروانه اکتشاف در صورت نیاز به‌منظور تکمیل عملیات اقدام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1988840"/>
            <a:ext cx="8229600" cy="4320480"/>
          </a:xfrm>
        </p:spPr>
        <p:txBody>
          <a:bodyPr/>
          <a:lstStyle/>
          <a:p>
            <a:pPr algn="just">
              <a:buNone/>
            </a:pPr>
            <a:r>
              <a:rPr lang="ar-SA" sz="2600" dirty="0" smtClean="0">
                <a:cs typeface="B Nazanin" pitchFamily="2" charset="-78"/>
              </a:rPr>
              <a:t>ب ـ چنانچه محدوده مورد نظر دربرگیرنده محدوده عملیات معدنی اشخاص حقیقی یا حقوقی باشد، وزارت ادامه عملیات اکتشاف را به دارنده پروانه عملیات واگذار می‌کند، در این صورت وی باید حداکثر ظرف سه ماه طرح لازم را برای ادامه عملیات تهیه و عملیات اکتشاف را شروع کند. در صورت عدم تمایل اشخاص مذکور، وزارت با حفظ حقوق دارنده پروانه عملیات، موظف است نسبت به ادامه عملیات اکتشاف تصمیم‌گیری کند.</a:t>
            </a:r>
            <a:endParaRPr lang="en-US" sz="2600" dirty="0" smtClean="0">
              <a:cs typeface="B Nazanin" pitchFamily="2" charset="-78"/>
            </a:endParaRPr>
          </a:p>
          <a:p>
            <a:pPr algn="just">
              <a:buNone/>
            </a:pPr>
            <a:r>
              <a:rPr lang="ar-SA" sz="2600" b="1" dirty="0" smtClean="0">
                <a:cs typeface="B Nazanin" pitchFamily="2" charset="-78"/>
              </a:rPr>
              <a:t>تبصره ـ</a:t>
            </a:r>
            <a:r>
              <a:rPr lang="ar-SA" sz="2600" dirty="0" smtClean="0">
                <a:cs typeface="B Nazanin" pitchFamily="2" charset="-78"/>
              </a:rPr>
              <a:t> وزارت در اجرای این ماده می‌تواند در خصوص بهره‌گیری از بخش غیردولتی که دارای توان فنی و مالی هستند برای شناسایی پتانسیل‌های معدنی و ادامه انجام عملیات اکتشاف با ایجاد انگیزه و تشویق لازم طبق دستورالعمل ابلاغی وزارت اقدام کند که این اقدام برای شناسایی پتانسیل‌ها با اولویت بخش غیردولتی و ادامه انجام عملیات با رعایت بند (ب) این ماده خواهد بود.</a:t>
            </a:r>
            <a:endParaRPr lang="en-US" sz="2600" dirty="0">
              <a:cs typeface="B Nazanin" pitchFamily="2" charset="-7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1988840"/>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 ۳۳</a:t>
            </a:r>
            <a:r>
              <a:rPr lang="ar-SA" sz="2800" b="1" dirty="0" smtClean="0">
                <a:cs typeface="B Nazanin" pitchFamily="2" charset="-78"/>
              </a:rPr>
              <a:t>ـ</a:t>
            </a:r>
            <a:r>
              <a:rPr lang="ar-SA" sz="2800" dirty="0" smtClean="0">
                <a:cs typeface="B Nazanin" pitchFamily="2" charset="-78"/>
              </a:rPr>
              <a:t> در اجرای تبصره (</a:t>
            </a:r>
            <a:r>
              <a:rPr lang="fa-IR" sz="2800" dirty="0" smtClean="0">
                <a:cs typeface="B Nazanin" pitchFamily="2" charset="-78"/>
              </a:rPr>
              <a:t>۳) </a:t>
            </a:r>
            <a:r>
              <a:rPr lang="ar-SA" sz="2800" dirty="0" smtClean="0">
                <a:cs typeface="B Nazanin" pitchFamily="2" charset="-78"/>
              </a:rPr>
              <a:t>ماده (</a:t>
            </a:r>
            <a:r>
              <a:rPr lang="fa-IR" sz="2800" dirty="0" smtClean="0">
                <a:cs typeface="B Nazanin" pitchFamily="2" charset="-78"/>
              </a:rPr>
              <a:t>۵) </a:t>
            </a:r>
            <a:r>
              <a:rPr lang="ar-SA" sz="2800" dirty="0" smtClean="0">
                <a:cs typeface="B Nazanin" pitchFamily="2" charset="-78"/>
              </a:rPr>
              <a:t>قانون، وزارتخانه‌ها و سازمان‌های ذی‌ربط موظفند اطلاعات پایه زمین‌شناسی و اکتشافی تولید شده قبلی خود را حداکثر ظرف دو ماه از تاریخ ابلاغ این آیین‌نامه و نیز اطلاعات پایه تولید شده آتی را به طور مستمر به وزارت ارائه کنند.</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۱</a:t>
            </a:r>
            <a:r>
              <a:rPr lang="ar-SA" sz="2800" b="1" dirty="0" smtClean="0">
                <a:cs typeface="B Nazanin" pitchFamily="2" charset="-78"/>
              </a:rPr>
              <a:t>ـ </a:t>
            </a:r>
            <a:r>
              <a:rPr lang="ar-SA" sz="2800" dirty="0" smtClean="0">
                <a:cs typeface="B Nazanin" pitchFamily="2" charset="-78"/>
              </a:rPr>
              <a:t>وزارت موظف است طی دستورالعملی، نحوه تجمیع و انتشار اطلاعات یادشده را به طور مستمر از طریق سامانه مربوط تهیه و ابلاغ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1988840"/>
            <a:ext cx="8229600" cy="4320480"/>
          </a:xfrm>
        </p:spPr>
        <p:txBody>
          <a:bodyPr/>
          <a:lstStyle/>
          <a:p>
            <a:pPr algn="just">
              <a:buNone/>
            </a:pPr>
            <a:r>
              <a:rPr lang="ar-SA" sz="2800" b="1" dirty="0" smtClean="0">
                <a:cs typeface="B Nazanin" pitchFamily="2" charset="-78"/>
              </a:rPr>
              <a:t>تبصره</a:t>
            </a:r>
            <a:r>
              <a:rPr lang="fa-IR" sz="2800" b="1" dirty="0" smtClean="0">
                <a:cs typeface="B Nazanin" pitchFamily="2" charset="-78"/>
              </a:rPr>
              <a:t> ۲</a:t>
            </a:r>
            <a:r>
              <a:rPr lang="ar-SA" sz="2800" b="1" dirty="0" smtClean="0">
                <a:cs typeface="B Nazanin" pitchFamily="2" charset="-78"/>
              </a:rPr>
              <a:t>ـ</a:t>
            </a:r>
            <a:r>
              <a:rPr lang="ar-SA" sz="2800" dirty="0" smtClean="0">
                <a:cs typeface="B Nazanin" pitchFamily="2" charset="-78"/>
              </a:rPr>
              <a:t> وزارت موظف است به منظور اطلاع‌رسانی سوابق، نتایج و فرصت‌های سرمایه‌گذاری در فعالیت‌های معدنی و صنایع معدنی، نسبت به تولید و نشر داده‌های پایه علوم زمین از طریق سامانه مربوط اقدام کند. چگونگی تولید و نشر داده‌های پایه علوم زمین براساس دستورالعمل وزارت است.</a:t>
            </a:r>
            <a:endParaRPr lang="en-US" sz="2800" dirty="0" smtClean="0">
              <a:cs typeface="B Nazanin" pitchFamily="2" charset="-78"/>
            </a:endParaRPr>
          </a:p>
          <a:p>
            <a:pPr algn="just">
              <a:buNone/>
            </a:pPr>
            <a:r>
              <a:rPr lang="ar-SA" sz="2800" b="1" dirty="0" smtClean="0">
                <a:cs typeface="B Nazanin" pitchFamily="2" charset="-78"/>
              </a:rPr>
              <a:t>تبصره</a:t>
            </a:r>
            <a:r>
              <a:rPr lang="fa-IR" sz="2800" b="1" dirty="0" smtClean="0">
                <a:cs typeface="B Nazanin" pitchFamily="2" charset="-78"/>
              </a:rPr>
              <a:t> ۳</a:t>
            </a:r>
            <a:r>
              <a:rPr lang="ar-SA" sz="2800" b="1" dirty="0" smtClean="0">
                <a:cs typeface="B Nazanin" pitchFamily="2" charset="-78"/>
              </a:rPr>
              <a:t>ـ</a:t>
            </a:r>
            <a:r>
              <a:rPr lang="ar-SA" sz="2800" dirty="0" smtClean="0">
                <a:cs typeface="B Nazanin" pitchFamily="2" charset="-78"/>
              </a:rPr>
              <a:t> وزارت موظف است در زمان تنظیم بودجه سنواتی، منابع مالی مورد نیاز برای اجرای این ماده را پیش‌بینی و معاونت برنامه‌ریزی و نظارت راهبردی رییس‌جمهور آن را در لایحه بودجه منظور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۵۹</a:t>
            </a:r>
            <a:r>
              <a:rPr lang="ar-SA" sz="2800" b="1" dirty="0" smtClean="0">
                <a:cs typeface="B Nazanin" pitchFamily="2" charset="-78"/>
              </a:rPr>
              <a:t> ـ</a:t>
            </a:r>
            <a:r>
              <a:rPr lang="ar-SA" sz="2800" dirty="0" smtClean="0">
                <a:cs typeface="B Nazanin" pitchFamily="2" charset="-78"/>
              </a:rPr>
              <a:t> دارندگان پروانه‌های اکتشاف و بهره‌برداری اجازه ندارند محدوده عملیات معدنی خود را به اجزای متعدد تقسیم و در قالب قسمت‌های کوچکتر معامله و یا به غیر واگذار کنند. وزارت می‌تواند به تشخیص خود حسب درخواست دارنده پروانه، محدوده‌های اکتشاف و بهره‌برداری را با رعایت مفاد این آیین‌نامه اصلاح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204865"/>
            <a:ext cx="8229600" cy="4320480"/>
          </a:xfrm>
        </p:spPr>
        <p:txBody>
          <a:bodyPr/>
          <a:lstStyle/>
          <a:p>
            <a:pPr algn="just">
              <a:buNone/>
            </a:pPr>
            <a:r>
              <a:rPr lang="ar-SA" sz="2800" b="1" dirty="0" smtClean="0">
                <a:cs typeface="B Nazanin" pitchFamily="2" charset="-78"/>
              </a:rPr>
              <a:t>ماده</a:t>
            </a:r>
            <a:r>
              <a:rPr lang="fa-IR" sz="2800" b="1" dirty="0" smtClean="0">
                <a:cs typeface="B Nazanin" pitchFamily="2" charset="-78"/>
              </a:rPr>
              <a:t>۸۲</a:t>
            </a:r>
            <a:r>
              <a:rPr lang="ar-SA" sz="2800" b="1" dirty="0" smtClean="0">
                <a:cs typeface="B Nazanin" pitchFamily="2" charset="-78"/>
              </a:rPr>
              <a:t> ـ</a:t>
            </a:r>
            <a:r>
              <a:rPr lang="ar-SA" sz="2800" dirty="0" smtClean="0">
                <a:cs typeface="B Nazanin" pitchFamily="2" charset="-78"/>
              </a:rPr>
              <a:t> در مزایده‌هایی که در آن حد نصابی برای تعداد مزایده‌گران تعیین نشده باشد، در صورت وجود تنها یک مزایده‌گر که از توان فنی و مالی لازم برخوردار باشد، انتخاب وی به عنوان برنده مزایده با رعایت مفاد این آیین‌نامه بلامانع است.</a:t>
            </a:r>
            <a:endParaRPr lang="en-US" sz="2800" dirty="0" smtClean="0">
              <a:cs typeface="B Nazanin" pitchFamily="2" charset="-78"/>
            </a:endParaRPr>
          </a:p>
          <a:p>
            <a:pPr algn="just">
              <a:buNone/>
            </a:pPr>
            <a:r>
              <a:rPr lang="ar-SA" sz="2800" b="1" dirty="0" smtClean="0">
                <a:cs typeface="B Nazanin" pitchFamily="2" charset="-78"/>
              </a:rPr>
              <a:t>ماده</a:t>
            </a:r>
            <a:r>
              <a:rPr lang="fa-IR" sz="2800" b="1" dirty="0" smtClean="0">
                <a:cs typeface="B Nazanin" pitchFamily="2" charset="-78"/>
              </a:rPr>
              <a:t>۸۳</a:t>
            </a:r>
            <a:r>
              <a:rPr lang="ar-SA" sz="2800" b="1" dirty="0" smtClean="0">
                <a:cs typeface="B Nazanin" pitchFamily="2" charset="-78"/>
              </a:rPr>
              <a:t> ـ</a:t>
            </a:r>
            <a:r>
              <a:rPr lang="ar-SA" sz="2800" dirty="0" smtClean="0">
                <a:cs typeface="B Nazanin" pitchFamily="2" charset="-78"/>
              </a:rPr>
              <a:t> در صورت عدم وجود مزایده‌گر در دو نوبت برگزاری متوالی مزایده در طول شش ماه، وزارت می‌تواند موضوع مزایده را به اولین متقاضی دارای توان فنی و مالی لازم مشروط بر آن که مدت زمان شش ماه از برگزاری دومین مزایده نگذشته باشد، واگذار کند.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132856"/>
            <a:ext cx="8229600" cy="4392489"/>
          </a:xfrm>
        </p:spPr>
        <p:txBody>
          <a:bodyPr/>
          <a:lstStyle/>
          <a:p>
            <a:pPr algn="just">
              <a:buNone/>
            </a:pPr>
            <a:r>
              <a:rPr lang="ar-SA" sz="2400" b="1" dirty="0" smtClean="0">
                <a:cs typeface="B Nazanin" pitchFamily="2" charset="-78"/>
              </a:rPr>
              <a:t>ماده</a:t>
            </a:r>
            <a:r>
              <a:rPr lang="fa-IR" sz="2400" b="1" dirty="0" smtClean="0">
                <a:cs typeface="B Nazanin" pitchFamily="2" charset="-78"/>
              </a:rPr>
              <a:t>۸۴</a:t>
            </a:r>
            <a:r>
              <a:rPr lang="ar-SA" sz="2400" b="1" dirty="0" smtClean="0">
                <a:cs typeface="B Nazanin" pitchFamily="2" charset="-78"/>
              </a:rPr>
              <a:t> ـ</a:t>
            </a:r>
            <a:r>
              <a:rPr lang="ar-SA" sz="2400" dirty="0" smtClean="0">
                <a:cs typeface="B Nazanin" pitchFamily="2" charset="-78"/>
              </a:rPr>
              <a:t> مزایده در شرایط زیر تجدید می‌شود:</a:t>
            </a:r>
            <a:endParaRPr lang="en-US" sz="2400" dirty="0" smtClean="0">
              <a:cs typeface="B Nazanin" pitchFamily="2" charset="-78"/>
            </a:endParaRPr>
          </a:p>
          <a:p>
            <a:pPr algn="just">
              <a:buNone/>
            </a:pPr>
            <a:r>
              <a:rPr lang="ar-SA" sz="2400" dirty="0" smtClean="0">
                <a:cs typeface="B Nazanin" pitchFamily="2" charset="-78"/>
              </a:rPr>
              <a:t>الف ـ کم بودن تعداد مزایده‌گر، چنانچه در اسناد مزایده حد نصاب تعیین شده باشد.</a:t>
            </a:r>
            <a:endParaRPr lang="en-US" sz="2400" dirty="0" smtClean="0">
              <a:cs typeface="B Nazanin" pitchFamily="2" charset="-78"/>
            </a:endParaRPr>
          </a:p>
          <a:p>
            <a:pPr algn="just">
              <a:buNone/>
            </a:pPr>
            <a:r>
              <a:rPr lang="ar-SA" sz="2400" dirty="0" smtClean="0">
                <a:cs typeface="B Nazanin" pitchFamily="2" charset="-78"/>
              </a:rPr>
              <a:t>ب ـ انصراف و یا امتناع برنده مزایده در مهلت مقرر</a:t>
            </a:r>
            <a:endParaRPr lang="en-US" sz="2400" dirty="0" smtClean="0">
              <a:cs typeface="B Nazanin" pitchFamily="2" charset="-78"/>
            </a:endParaRPr>
          </a:p>
          <a:p>
            <a:pPr algn="just">
              <a:buNone/>
            </a:pPr>
            <a:r>
              <a:rPr lang="ar-SA" sz="2400" b="1" dirty="0" smtClean="0">
                <a:cs typeface="B Nazanin" pitchFamily="2" charset="-78"/>
              </a:rPr>
              <a:t>ماده</a:t>
            </a:r>
            <a:r>
              <a:rPr lang="fa-IR" sz="2400" b="1" dirty="0" smtClean="0">
                <a:cs typeface="B Nazanin" pitchFamily="2" charset="-78"/>
              </a:rPr>
              <a:t>۸۵</a:t>
            </a:r>
            <a:r>
              <a:rPr lang="ar-SA" sz="2400" b="1" dirty="0" smtClean="0">
                <a:cs typeface="B Nazanin" pitchFamily="2" charset="-78"/>
              </a:rPr>
              <a:t> ـ</a:t>
            </a:r>
            <a:r>
              <a:rPr lang="ar-SA" sz="2400" dirty="0" smtClean="0">
                <a:cs typeface="B Nazanin" pitchFamily="2" charset="-78"/>
              </a:rPr>
              <a:t> مزایده در شرایط زیر لغو می‌شود:</a:t>
            </a:r>
            <a:endParaRPr lang="en-US" sz="2400" dirty="0" smtClean="0">
              <a:cs typeface="B Nazanin" pitchFamily="2" charset="-78"/>
            </a:endParaRPr>
          </a:p>
          <a:p>
            <a:pPr algn="just">
              <a:buNone/>
            </a:pPr>
            <a:r>
              <a:rPr lang="ar-SA" sz="2400" dirty="0" smtClean="0">
                <a:cs typeface="B Nazanin" pitchFamily="2" charset="-78"/>
              </a:rPr>
              <a:t>الف ـ تغییرات زیادی در اسناد مزایده به تشخیص دستگاه مزایده‌گزار لازم باشد و موجب تغییر در ماهیت مزایده شود.</a:t>
            </a:r>
            <a:endParaRPr lang="en-US" sz="2400" dirty="0" smtClean="0">
              <a:cs typeface="B Nazanin" pitchFamily="2" charset="-78"/>
            </a:endParaRPr>
          </a:p>
          <a:p>
            <a:pPr algn="just">
              <a:buNone/>
            </a:pPr>
            <a:r>
              <a:rPr lang="ar-SA" sz="2400" dirty="0" smtClean="0">
                <a:cs typeface="B Nazanin" pitchFamily="2" charset="-78"/>
              </a:rPr>
              <a:t>ب ـ پیشامدهای غیرمتعارف به تشخیص دستگاه مزایده‌گزار نظیر جنگ، زلزله و سیل.</a:t>
            </a:r>
            <a:endParaRPr lang="en-US" sz="2400" dirty="0" smtClean="0">
              <a:cs typeface="B Nazanin" pitchFamily="2" charset="-78"/>
            </a:endParaRPr>
          </a:p>
          <a:p>
            <a:pPr algn="just">
              <a:buNone/>
            </a:pPr>
            <a:r>
              <a:rPr lang="ar-SA" sz="2400" dirty="0" smtClean="0">
                <a:cs typeface="B Nazanin" pitchFamily="2" charset="-78"/>
              </a:rPr>
              <a:t>پ ـ احراز تبانی بین مزایده‌گران توسط کمیسیون مزایده</a:t>
            </a:r>
            <a:endParaRPr lang="en-US" sz="2400" dirty="0" smtClean="0">
              <a:cs typeface="B Nazanin" pitchFamily="2" charset="-78"/>
            </a:endParaRPr>
          </a:p>
          <a:p>
            <a:pPr algn="just">
              <a:buNone/>
            </a:pPr>
            <a:r>
              <a:rPr lang="ar-SA" sz="2400" dirty="0" smtClean="0">
                <a:cs typeface="B Nazanin" pitchFamily="2" charset="-78"/>
              </a:rPr>
              <a:t>ت ـ احراز صحت اعتراض کتبی مزایده‌گران مبنی بر عدم رعایت مفاد این آیین‌نامه</a:t>
            </a:r>
            <a:endParaRPr lang="en-US" sz="2400" dirty="0" smtClean="0">
              <a:cs typeface="B Nazanin" pitchFamily="2" charset="-78"/>
            </a:endParaRPr>
          </a:p>
          <a:p>
            <a:pPr algn="just">
              <a:buNone/>
            </a:pPr>
            <a:r>
              <a:rPr lang="ar-SA" sz="2400" b="1" dirty="0" smtClean="0">
                <a:cs typeface="B Nazanin" pitchFamily="2" charset="-78"/>
              </a:rPr>
              <a:t>تبصره ـ</a:t>
            </a:r>
            <a:r>
              <a:rPr lang="ar-SA" sz="2400" dirty="0" smtClean="0">
                <a:cs typeface="B Nazanin" pitchFamily="2" charset="-78"/>
              </a:rPr>
              <a:t> مزایده‌گزار باید لغو و یا تجدید مزایده را برای آگاهی همه مزایده‌گران اطلاع‌رسانی کند.</a:t>
            </a:r>
            <a:endParaRPr lang="en-US" sz="2400" dirty="0">
              <a:cs typeface="B Nazanin" pitchFamily="2" charset="-78"/>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132856"/>
            <a:ext cx="8229600" cy="4392489"/>
          </a:xfrm>
        </p:spPr>
        <p:txBody>
          <a:bodyPr/>
          <a:lstStyle/>
          <a:p>
            <a:pPr algn="just">
              <a:buNone/>
            </a:pPr>
            <a:r>
              <a:rPr lang="ar-SA" sz="2400" b="1" dirty="0" smtClean="0">
                <a:cs typeface="B Nazanin" pitchFamily="2" charset="-78"/>
              </a:rPr>
              <a:t>ماده</a:t>
            </a:r>
            <a:r>
              <a:rPr lang="fa-IR" sz="2400" b="1" dirty="0" smtClean="0">
                <a:cs typeface="B Nazanin" pitchFamily="2" charset="-78"/>
              </a:rPr>
              <a:t>۸۶</a:t>
            </a:r>
            <a:r>
              <a:rPr lang="ar-SA" sz="2400" b="1" dirty="0" smtClean="0">
                <a:cs typeface="B Nazanin" pitchFamily="2" charset="-78"/>
              </a:rPr>
              <a:t> ـ</a:t>
            </a:r>
            <a:r>
              <a:rPr lang="ar-SA" sz="2400" dirty="0" smtClean="0">
                <a:cs typeface="B Nazanin" pitchFamily="2" charset="-78"/>
              </a:rPr>
              <a:t> نحوه رسیدگی به شکایات مزایده‌گران به شرح زیر است:</a:t>
            </a:r>
            <a:endParaRPr lang="en-US" sz="2400" dirty="0" smtClean="0">
              <a:cs typeface="B Nazanin" pitchFamily="2" charset="-78"/>
            </a:endParaRPr>
          </a:p>
          <a:p>
            <a:pPr algn="just">
              <a:buNone/>
            </a:pPr>
            <a:r>
              <a:rPr lang="ar-SA" sz="2400" dirty="0" smtClean="0">
                <a:cs typeface="B Nazanin" pitchFamily="2" charset="-78"/>
              </a:rPr>
              <a:t>الف ـ چنانچه هر یک از مزایده‌گران نسبت به عدم رعایت مفاد این آیین‌نامه اعتراض داشته باشند، می‌توانند ظرف هفت روز کاری پس از اعلام نتایج اولیه مزایده، به بالاترین مقام دستگاه مزایده‌گزار شکایت کنند.</a:t>
            </a:r>
            <a:endParaRPr lang="en-US" sz="2400" dirty="0" smtClean="0">
              <a:cs typeface="B Nazanin" pitchFamily="2" charset="-78"/>
            </a:endParaRPr>
          </a:p>
          <a:p>
            <a:pPr algn="just">
              <a:buNone/>
            </a:pPr>
            <a:r>
              <a:rPr lang="ar-SA" sz="2400" dirty="0" smtClean="0">
                <a:cs typeface="B Nazanin" pitchFamily="2" charset="-78"/>
              </a:rPr>
              <a:t>ب ـ مزایده‌گزار موظف است ظرف هفت روز کاری از تاریخ دریافت شکایت، رسیدگی‌های لازم را به عمل آورده و در صورت وارد دانستن اعتراض، به موضوع رسیدگی و در صورتی که شکایت را وارد نداند، ظرف مهلت تعیین شده پاسخ لازم را به شاکی اعلام کند.</a:t>
            </a:r>
            <a:endParaRPr lang="en-US" sz="2400" dirty="0" smtClean="0">
              <a:cs typeface="B Nazanin" pitchFamily="2" charset="-78"/>
            </a:endParaRPr>
          </a:p>
          <a:p>
            <a:pPr algn="just">
              <a:buNone/>
            </a:pPr>
            <a:r>
              <a:rPr lang="ar-SA" sz="2400" dirty="0" smtClean="0">
                <a:cs typeface="B Nazanin" pitchFamily="2" charset="-78"/>
              </a:rPr>
              <a:t>پ ـ رسیدگی به شکایات مزایده‌گران، مانع از ادامه فرایند مزایده نخواهد شد.</a:t>
            </a:r>
            <a:endParaRPr lang="en-US" sz="2400" dirty="0" smtClean="0">
              <a:cs typeface="B Nazanin" pitchFamily="2" charset="-78"/>
            </a:endParaRPr>
          </a:p>
          <a:p>
            <a:pPr algn="just">
              <a:buNone/>
            </a:pPr>
            <a:r>
              <a:rPr lang="ar-SA" sz="2400" dirty="0" smtClean="0">
                <a:cs typeface="B Nazanin" pitchFamily="2" charset="-78"/>
              </a:rPr>
              <a:t>ت ـ دستگاه مزایده‌گزار موظف است در صورت لغو مزایده، تضمین برنده مزایده و سایر مزایده‌گران را به جز بند (پ) ماده (</a:t>
            </a:r>
            <a:r>
              <a:rPr lang="fa-IR" sz="2400" dirty="0" smtClean="0">
                <a:cs typeface="B Nazanin" pitchFamily="2" charset="-78"/>
              </a:rPr>
              <a:t>۷۷) </a:t>
            </a:r>
            <a:r>
              <a:rPr lang="ar-SA" sz="2400" dirty="0" smtClean="0">
                <a:cs typeface="B Nazanin" pitchFamily="2" charset="-78"/>
              </a:rPr>
              <a:t>این آیین‌نامه عودت دهد.</a:t>
            </a:r>
            <a:endParaRPr lang="en-US" sz="2400" dirty="0">
              <a:cs typeface="B Nazanin" pitchFamily="2" charset="-78"/>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132856"/>
            <a:ext cx="8229600" cy="4392489"/>
          </a:xfrm>
        </p:spPr>
        <p:txBody>
          <a:bodyPr/>
          <a:lstStyle/>
          <a:p>
            <a:pPr algn="just">
              <a:buNone/>
            </a:pPr>
            <a:r>
              <a:rPr lang="ar-SA" sz="2500" b="1" dirty="0" smtClean="0">
                <a:cs typeface="B Nazanin" pitchFamily="2" charset="-78"/>
              </a:rPr>
              <a:t>ماده</a:t>
            </a:r>
            <a:r>
              <a:rPr lang="fa-IR" sz="2500" b="1" dirty="0" smtClean="0">
                <a:cs typeface="B Nazanin" pitchFamily="2" charset="-78"/>
              </a:rPr>
              <a:t> ۱۰۰</a:t>
            </a:r>
            <a:r>
              <a:rPr lang="ar-SA" sz="2500" b="1" dirty="0" smtClean="0">
                <a:cs typeface="B Nazanin" pitchFamily="2" charset="-78"/>
              </a:rPr>
              <a:t>ـ</a:t>
            </a:r>
            <a:r>
              <a:rPr lang="ar-SA" sz="2500" dirty="0" smtClean="0">
                <a:cs typeface="B Nazanin" pitchFamily="2" charset="-78"/>
              </a:rPr>
              <a:t> در اجرای تعهدات و تکالیف دارندگان پروانه عملیات، وزارت بر اساس قانون و این آیین‌نامه و دستورالعمل‌های صادره بر انجام عملیات معدنی نظارت خواهد نمود. امر نظارت بر عملیات معدنی شامل امور نظارتی است که منجر به سلامت و بهداشت و ایمنی کارکنان و کارگران معدن، رعایت طرح مصوب، انجام تعهدات دارنده پروانه عملیات، کنترل عملکرد مسؤول فنی، حفظ و صیانت ذخایر معدنی، بهره‌برداری بهینه از ذخایر معدنی و سایر مواردی که موجب حسن اجرای قانون و این آیین‌نامه و همچنین رعایت ایمنی و حفاظت در معادن می‌شود.</a:t>
            </a:r>
            <a:endParaRPr lang="fa-IR" sz="2500" dirty="0" smtClean="0">
              <a:cs typeface="B Nazanin" pitchFamily="2" charset="-78"/>
            </a:endParaRPr>
          </a:p>
          <a:p>
            <a:pPr algn="just">
              <a:buNone/>
            </a:pPr>
            <a:r>
              <a:rPr lang="ar-SA" sz="2500" b="1" dirty="0" smtClean="0">
                <a:cs typeface="B Nazanin" pitchFamily="2" charset="-78"/>
              </a:rPr>
              <a:t>ماده</a:t>
            </a:r>
            <a:r>
              <a:rPr lang="fa-IR" sz="2500" b="1" dirty="0" smtClean="0">
                <a:cs typeface="B Nazanin" pitchFamily="2" charset="-78"/>
              </a:rPr>
              <a:t> ۱۰۱</a:t>
            </a:r>
            <a:r>
              <a:rPr lang="ar-SA" sz="2500" b="1" dirty="0" smtClean="0">
                <a:cs typeface="B Nazanin" pitchFamily="2" charset="-78"/>
              </a:rPr>
              <a:t>ـ</a:t>
            </a:r>
            <a:r>
              <a:rPr lang="ar-SA" sz="2500" dirty="0" smtClean="0">
                <a:cs typeface="B Nazanin" pitchFamily="2" charset="-78"/>
              </a:rPr>
              <a:t> در اجرای تبصره ماده (</a:t>
            </a:r>
            <a:r>
              <a:rPr lang="fa-IR" sz="2500" dirty="0" smtClean="0">
                <a:cs typeface="B Nazanin" pitchFamily="2" charset="-78"/>
              </a:rPr>
              <a:t>۳۴) </a:t>
            </a:r>
            <a:r>
              <a:rPr lang="ar-SA" sz="2500" dirty="0" smtClean="0">
                <a:cs typeface="B Nazanin" pitchFamily="2" charset="-78"/>
              </a:rPr>
              <a:t>قانون استفاده از خدمات سازمان نظام مهندسی معدن و اعضای آن در قالب تفاهم‌نامه و انعقاد قراردادهای مشخص توسط وزارت به طور مستقیم مجاز است.</a:t>
            </a:r>
            <a:endParaRPr lang="en-US" sz="2500" dirty="0" smtClean="0">
              <a:cs typeface="B Nazanin" pitchFamily="2" charset="-78"/>
            </a:endParaRPr>
          </a:p>
          <a:p>
            <a:pPr algn="just">
              <a:buNone/>
            </a:pPr>
            <a:endParaRPr lang="en-US" sz="2500" dirty="0">
              <a:cs typeface="B Nazanin" pitchFamily="2" charset="-7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 name="Titre 1"/>
          <p:cNvSpPr>
            <a:spLocks noGrp="1"/>
          </p:cNvSpPr>
          <p:nvPr>
            <p:ph type="title"/>
          </p:nvPr>
        </p:nvSpPr>
        <p:spPr>
          <a:xfrm>
            <a:off x="457200" y="274638"/>
            <a:ext cx="8229600" cy="1143000"/>
          </a:xfrm>
        </p:spPr>
        <p:txBody>
          <a:bodyPr/>
          <a:lstStyle/>
          <a:p>
            <a:r>
              <a:rPr lang="fa-IR" dirty="0" smtClean="0">
                <a:solidFill>
                  <a:schemeClr val="bg1"/>
                </a:solidFill>
                <a:cs typeface="B Titr" pitchFamily="2" charset="-78"/>
              </a:rPr>
              <a:t>قانون معادن</a:t>
            </a:r>
            <a:endParaRPr lang="fr-FR" dirty="0" smtClean="0">
              <a:solidFill>
                <a:schemeClr val="bg1"/>
              </a:solidFill>
              <a:cs typeface="B Titr" pitchFamily="2" charset="-78"/>
            </a:endParaRPr>
          </a:p>
        </p:txBody>
      </p:sp>
      <p:sp>
        <p:nvSpPr>
          <p:cNvPr id="9" name="Espace réservé du contenu 2"/>
          <p:cNvSpPr>
            <a:spLocks noGrp="1"/>
          </p:cNvSpPr>
          <p:nvPr>
            <p:ph idx="1"/>
          </p:nvPr>
        </p:nvSpPr>
        <p:spPr>
          <a:xfrm>
            <a:off x="457200" y="2060849"/>
            <a:ext cx="8229600" cy="4680520"/>
          </a:xfrm>
        </p:spPr>
        <p:txBody>
          <a:bodyPr/>
          <a:lstStyle/>
          <a:p>
            <a:pPr algn="just">
              <a:buNone/>
            </a:pPr>
            <a:r>
              <a:rPr lang="fa-IR" dirty="0" smtClean="0">
                <a:cs typeface="B Nazanin" pitchFamily="2" charset="-78"/>
              </a:rPr>
              <a:t>پ. مواد معدني طبقه سه عبارتند از:</a:t>
            </a:r>
          </a:p>
          <a:p>
            <a:pPr algn="just">
              <a:buNone/>
            </a:pPr>
            <a:r>
              <a:rPr lang="fa-IR" dirty="0" smtClean="0">
                <a:cs typeface="B Nazanin" pitchFamily="2" charset="-78"/>
              </a:rPr>
              <a:t>کليه هيدروکربن ها، به استثناء زغال سنگ مانند: نفت خام، گاز طبيعي، پلمه سنگهاي نفتي، ماسه هاي آغشته به نفت و امثال آنها</a:t>
            </a:r>
          </a:p>
          <a:p>
            <a:pPr algn="just">
              <a:buNone/>
            </a:pPr>
            <a:r>
              <a:rPr lang="fa-IR" dirty="0" smtClean="0">
                <a:cs typeface="B Nazanin" pitchFamily="2" charset="-78"/>
              </a:rPr>
              <a:t>ت.  مواد معدني طبقه چهار عبارتند از:</a:t>
            </a:r>
          </a:p>
          <a:p>
            <a:pPr algn="just">
              <a:buNone/>
            </a:pPr>
            <a:r>
              <a:rPr lang="fa-IR" dirty="0" smtClean="0">
                <a:cs typeface="B Nazanin" pitchFamily="2" charset="-78"/>
              </a:rPr>
              <a:t>کليه مواد پرتوزا اعم از اوليه و ثانويه</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132856"/>
            <a:ext cx="8229600" cy="4392489"/>
          </a:xfrm>
        </p:spPr>
        <p:txBody>
          <a:bodyPr/>
          <a:lstStyle/>
          <a:p>
            <a:pPr algn="just">
              <a:buNone/>
            </a:pPr>
            <a:r>
              <a:rPr lang="ar-SA" sz="2400" b="1" dirty="0" smtClean="0">
                <a:cs typeface="B Nazanin" pitchFamily="2" charset="-78"/>
              </a:rPr>
              <a:t>ماده</a:t>
            </a:r>
            <a:r>
              <a:rPr lang="fa-IR" sz="2400" b="1" dirty="0" smtClean="0">
                <a:cs typeface="B Nazanin" pitchFamily="2" charset="-78"/>
              </a:rPr>
              <a:t> ۱۰۲</a:t>
            </a:r>
            <a:r>
              <a:rPr lang="ar-SA" sz="2400" b="1" dirty="0" smtClean="0">
                <a:cs typeface="B Nazanin" pitchFamily="2" charset="-78"/>
              </a:rPr>
              <a:t>ـ</a:t>
            </a:r>
            <a:r>
              <a:rPr lang="ar-SA" sz="2400" dirty="0" smtClean="0">
                <a:cs typeface="B Nazanin" pitchFamily="2" charset="-78"/>
              </a:rPr>
              <a:t> دارنده مجوز عملیات معدنی و صنایع معدنی موظف است از خدمات اشخاص دارای مجوز صلاحیت نظام مهندسی معدن در انجام امور فنی و حرفه‌ای فعالیت‌های معدنی بر اساس ماده (</a:t>
            </a:r>
            <a:r>
              <a:rPr lang="fa-IR" sz="2400" dirty="0" smtClean="0">
                <a:cs typeface="B Nazanin" pitchFamily="2" charset="-78"/>
              </a:rPr>
              <a:t>۴) </a:t>
            </a:r>
            <a:r>
              <a:rPr lang="ar-SA" sz="2400" dirty="0" smtClean="0">
                <a:cs typeface="B Nazanin" pitchFamily="2" charset="-78"/>
              </a:rPr>
              <a:t>قانون نظام مهندسی معدن ـ مصوب </a:t>
            </a:r>
            <a:r>
              <a:rPr lang="fa-IR" sz="2400" dirty="0" smtClean="0">
                <a:cs typeface="B Nazanin" pitchFamily="2" charset="-78"/>
              </a:rPr>
              <a:t>۱۳۷۹</a:t>
            </a:r>
            <a:r>
              <a:rPr lang="ar-SA" sz="2400" dirty="0" smtClean="0">
                <a:cs typeface="B Nazanin" pitchFamily="2" charset="-78"/>
              </a:rPr>
              <a:t>ـ استفاده کند.</a:t>
            </a:r>
            <a:endParaRPr lang="en-US" sz="2400" dirty="0" smtClean="0">
              <a:cs typeface="B Nazanin" pitchFamily="2" charset="-78"/>
            </a:endParaRPr>
          </a:p>
          <a:p>
            <a:pPr algn="just">
              <a:buNone/>
            </a:pPr>
            <a:r>
              <a:rPr lang="ar-SA" sz="2400" b="1" dirty="0" smtClean="0">
                <a:cs typeface="B Nazanin" pitchFamily="2" charset="-78"/>
              </a:rPr>
              <a:t>تبصره</a:t>
            </a:r>
            <a:r>
              <a:rPr lang="fa-IR" sz="2400" b="1" dirty="0" smtClean="0">
                <a:cs typeface="B Nazanin" pitchFamily="2" charset="-78"/>
              </a:rPr>
              <a:t> ۱</a:t>
            </a:r>
            <a:r>
              <a:rPr lang="ar-SA" sz="2400" b="1" dirty="0" smtClean="0">
                <a:cs typeface="B Nazanin" pitchFamily="2" charset="-78"/>
              </a:rPr>
              <a:t>ـ</a:t>
            </a:r>
            <a:r>
              <a:rPr lang="ar-SA" sz="2400" dirty="0" smtClean="0">
                <a:cs typeface="B Nazanin" pitchFamily="2" charset="-78"/>
              </a:rPr>
              <a:t> عملیات معدنی و صنایع معدنی باید زیر نظر اشخاص دارای مجوز صلاحیت نظام مهندسی معدن انجام شود. تشخیص موارد استثنا به عهده وزارت است.</a:t>
            </a:r>
            <a:endParaRPr lang="en-US" sz="2400" dirty="0" smtClean="0">
              <a:cs typeface="B Nazanin" pitchFamily="2" charset="-78"/>
            </a:endParaRPr>
          </a:p>
          <a:p>
            <a:pPr algn="just">
              <a:buNone/>
            </a:pPr>
            <a:r>
              <a:rPr lang="ar-SA" sz="2400" b="1" dirty="0" smtClean="0">
                <a:cs typeface="B Nazanin" pitchFamily="2" charset="-78"/>
              </a:rPr>
              <a:t>تبصره</a:t>
            </a:r>
            <a:r>
              <a:rPr lang="fa-IR" sz="2400" b="1" dirty="0" smtClean="0">
                <a:cs typeface="B Nazanin" pitchFamily="2" charset="-78"/>
              </a:rPr>
              <a:t> ۲</a:t>
            </a:r>
            <a:r>
              <a:rPr lang="ar-SA" sz="2400" b="1" dirty="0" smtClean="0">
                <a:cs typeface="B Nazanin" pitchFamily="2" charset="-78"/>
              </a:rPr>
              <a:t>ـ</a:t>
            </a:r>
            <a:r>
              <a:rPr lang="ar-SA" sz="2400" dirty="0" smtClean="0">
                <a:cs typeface="B Nazanin" pitchFamily="2" charset="-78"/>
              </a:rPr>
              <a:t> مسؤولیت فنی عملیات معدنی و صنایع معدنی باید بر عهده اشخاصی باشد که طبق قانون نظام مهندسی معدن و ضوابط مربوط دارای صلاحیت فنی لازم بوده و توسط متقاضی یا دارنده مجوز به این منظور تعیین و به وزارت معرفی شوند.</a:t>
            </a:r>
            <a:endParaRPr lang="fa-IR" sz="2400" dirty="0" smtClean="0">
              <a:cs typeface="B Nazanin" pitchFamily="2" charset="-78"/>
            </a:endParaRPr>
          </a:p>
          <a:p>
            <a:pPr algn="just">
              <a:buNone/>
            </a:pPr>
            <a:r>
              <a:rPr lang="ar-SA" sz="2400" b="1" dirty="0" smtClean="0">
                <a:cs typeface="B Nazanin" pitchFamily="2" charset="-78"/>
              </a:rPr>
              <a:t>تبصره</a:t>
            </a:r>
            <a:r>
              <a:rPr lang="fa-IR" sz="2400" b="1" dirty="0" smtClean="0">
                <a:cs typeface="B Nazanin" pitchFamily="2" charset="-78"/>
              </a:rPr>
              <a:t>۳</a:t>
            </a:r>
            <a:r>
              <a:rPr lang="ar-SA" sz="2400" b="1" dirty="0" smtClean="0">
                <a:cs typeface="B Nazanin" pitchFamily="2" charset="-78"/>
              </a:rPr>
              <a:t>ـ</a:t>
            </a:r>
            <a:r>
              <a:rPr lang="ar-SA" sz="2400" dirty="0" smtClean="0">
                <a:cs typeface="B Nazanin" pitchFamily="2" charset="-78"/>
              </a:rPr>
              <a:t> درمواردیکه دارنده</a:t>
            </a:r>
            <a:r>
              <a:rPr lang="fa-IR" sz="2400" dirty="0" smtClean="0">
                <a:cs typeface="B Nazanin" pitchFamily="2" charset="-78"/>
              </a:rPr>
              <a:t>‌</a:t>
            </a:r>
            <a:r>
              <a:rPr lang="ar-SA" sz="2400" dirty="0" smtClean="0">
                <a:cs typeface="B Nazanin" pitchFamily="2" charset="-78"/>
              </a:rPr>
              <a:t>مجوز، صلاحیت لازم را برای تصدی مسؤولیت فنی عملیات معدنی داشته باشد، می‌تواند طبـق ضـوابط مربوط این مسـؤولیت رابعهده گیرد.</a:t>
            </a:r>
            <a:endParaRPr lang="en-US" sz="2400" dirty="0" smtClean="0">
              <a:cs typeface="B Nazanin" pitchFamily="2" charset="-78"/>
            </a:endParaRPr>
          </a:p>
          <a:p>
            <a:pPr algn="just">
              <a:buNone/>
            </a:pPr>
            <a:endParaRPr lang="en-US" sz="2400" dirty="0">
              <a:cs typeface="B Nazanin" pitchFamily="2" charset="-78"/>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132856"/>
            <a:ext cx="8229600" cy="4392489"/>
          </a:xfrm>
        </p:spPr>
        <p:txBody>
          <a:bodyPr/>
          <a:lstStyle/>
          <a:p>
            <a:pPr algn="just">
              <a:buNone/>
            </a:pPr>
            <a:r>
              <a:rPr lang="ar-SA" sz="2800" b="1" dirty="0" smtClean="0">
                <a:cs typeface="B Nazanin" pitchFamily="2" charset="-78"/>
              </a:rPr>
              <a:t>ماده</a:t>
            </a:r>
            <a:r>
              <a:rPr lang="fa-IR" sz="2800" b="1" dirty="0" smtClean="0">
                <a:cs typeface="B Nazanin" pitchFamily="2" charset="-78"/>
              </a:rPr>
              <a:t> ۱۰۴</a:t>
            </a:r>
            <a:r>
              <a:rPr lang="ar-SA" sz="2800" b="1" dirty="0" smtClean="0">
                <a:cs typeface="B Nazanin" pitchFamily="2" charset="-78"/>
              </a:rPr>
              <a:t>ـ</a:t>
            </a:r>
            <a:r>
              <a:rPr lang="ar-SA" sz="2800" dirty="0" smtClean="0">
                <a:cs typeface="B Nazanin" pitchFamily="2" charset="-78"/>
              </a:rPr>
              <a:t> در معادنی که دارای حداقل (</a:t>
            </a:r>
            <a:r>
              <a:rPr lang="fa-IR" sz="2800" dirty="0" smtClean="0">
                <a:cs typeface="B Nazanin" pitchFamily="2" charset="-78"/>
              </a:rPr>
              <a:t>۲۵) </a:t>
            </a:r>
            <a:r>
              <a:rPr lang="ar-SA" sz="2800" dirty="0" smtClean="0">
                <a:cs typeface="B Nazanin" pitchFamily="2" charset="-78"/>
              </a:rPr>
              <a:t>نفر کارگر باشند، باید یک نفر ذیصلاح به عنوان مسؤول ایمنی و یک نفر به عنوان مسؤول بهداشت حرفه‌ای تعیین شود. در معادنی که کمتر از (</a:t>
            </a:r>
            <a:r>
              <a:rPr lang="fa-IR" sz="2800" dirty="0" smtClean="0">
                <a:cs typeface="B Nazanin" pitchFamily="2" charset="-78"/>
              </a:rPr>
              <a:t>۲۵) </a:t>
            </a:r>
            <a:r>
              <a:rPr lang="ar-SA" sz="2800" dirty="0" smtClean="0">
                <a:cs typeface="B Nazanin" pitchFamily="2" charset="-78"/>
              </a:rPr>
              <a:t>نفر کارگر دارند این مسؤولیت به عهده اشخاص دارای مجوز صلاحیت نظام مهندسی معدن و یا سرپرست معدن است.</a:t>
            </a:r>
            <a:endParaRPr lang="en-US" sz="2800" dirty="0" smtClean="0">
              <a:cs typeface="B Nazanin" pitchFamily="2" charset="-78"/>
            </a:endParaRPr>
          </a:p>
          <a:p>
            <a:pPr algn="just">
              <a:buNone/>
            </a:pPr>
            <a:r>
              <a:rPr lang="ar-SA" sz="2800" b="1" dirty="0" smtClean="0">
                <a:cs typeface="B Nazanin" pitchFamily="2" charset="-78"/>
              </a:rPr>
              <a:t>تبصره ـ</a:t>
            </a:r>
            <a:r>
              <a:rPr lang="ar-SA" sz="2800" dirty="0" smtClean="0">
                <a:cs typeface="B Nazanin" pitchFamily="2" charset="-78"/>
              </a:rPr>
              <a:t> وجود مسؤول ایمنی و یا مسؤول فنی عملیات معدنی و صنایع معدنی رافع مسؤولیت‌های قانونی دارنده مجوز نخواهد بود.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132856"/>
            <a:ext cx="8229600" cy="4392489"/>
          </a:xfrm>
        </p:spPr>
        <p:txBody>
          <a:bodyPr/>
          <a:lstStyle/>
          <a:p>
            <a:pPr algn="just">
              <a:buNone/>
            </a:pPr>
            <a:r>
              <a:rPr lang="ar-SA" sz="2800" b="1" dirty="0" smtClean="0">
                <a:cs typeface="B Nazanin" pitchFamily="2" charset="-78"/>
              </a:rPr>
              <a:t>ماده</a:t>
            </a:r>
            <a:r>
              <a:rPr lang="fa-IR" sz="2800" b="1" dirty="0" smtClean="0">
                <a:cs typeface="B Nazanin" pitchFamily="2" charset="-78"/>
              </a:rPr>
              <a:t> ۱۰۵</a:t>
            </a:r>
            <a:r>
              <a:rPr lang="ar-SA" sz="2800" b="1" dirty="0" smtClean="0">
                <a:cs typeface="B Nazanin" pitchFamily="2" charset="-78"/>
              </a:rPr>
              <a:t>ـ </a:t>
            </a:r>
            <a:r>
              <a:rPr lang="ar-SA" sz="2800" dirty="0" smtClean="0">
                <a:cs typeface="B Nazanin" pitchFamily="2" charset="-78"/>
              </a:rPr>
              <a:t>دارنده پروانه عملیات معدنی و یا نماینده او و مسؤول ایمنی موظفند در صورت بروز حادثه بلافاصله مراتب را به مراجع قانونی گزارش و در اسرع وقت وزارت را در جریان حادثه قرار دهند.</a:t>
            </a:r>
            <a:endParaRPr lang="en-US" sz="2800" dirty="0">
              <a:cs typeface="B Nazanin" pitchFamily="2" charset="-78"/>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132856"/>
            <a:ext cx="8229600" cy="4392489"/>
          </a:xfrm>
        </p:spPr>
        <p:txBody>
          <a:bodyPr/>
          <a:lstStyle/>
          <a:p>
            <a:pPr algn="just">
              <a:buNone/>
            </a:pPr>
            <a:r>
              <a:rPr lang="ar-SA" sz="2400" b="1" dirty="0" smtClean="0">
                <a:cs typeface="B Nazanin" pitchFamily="2" charset="-78"/>
              </a:rPr>
              <a:t>ماده</a:t>
            </a:r>
            <a:r>
              <a:rPr lang="fa-IR" sz="2400" b="1" dirty="0" smtClean="0">
                <a:cs typeface="B Nazanin" pitchFamily="2" charset="-78"/>
              </a:rPr>
              <a:t>۱۰۶</a:t>
            </a:r>
            <a:r>
              <a:rPr lang="ar-SA" sz="2400" b="1" dirty="0" smtClean="0">
                <a:cs typeface="B Nazanin" pitchFamily="2" charset="-78"/>
              </a:rPr>
              <a:t>ـ</a:t>
            </a:r>
            <a:r>
              <a:rPr lang="ar-SA" sz="2400" dirty="0" smtClean="0">
                <a:cs typeface="B Nazanin" pitchFamily="2" charset="-78"/>
              </a:rPr>
              <a:t> دارنده مجوز عملیات معدنی و صنایع معدنی موظف است مدارک و مستندات لازم را برابر دستورالعمل وزارت در محل عملیات معدنی و صنایع معدنی برای ارائه به کارشناسان اعزامی نگهداری کند.</a:t>
            </a:r>
            <a:endParaRPr lang="en-US" sz="2400" dirty="0" smtClean="0">
              <a:cs typeface="B Nazanin" pitchFamily="2" charset="-78"/>
            </a:endParaRPr>
          </a:p>
          <a:p>
            <a:pPr algn="just">
              <a:buNone/>
            </a:pPr>
            <a:r>
              <a:rPr lang="ar-SA" sz="2400" b="1" dirty="0" smtClean="0">
                <a:cs typeface="B Nazanin" pitchFamily="2" charset="-78"/>
              </a:rPr>
              <a:t>تبصره ـ</a:t>
            </a:r>
            <a:r>
              <a:rPr lang="ar-SA" sz="2400" dirty="0" smtClean="0">
                <a:cs typeface="B Nazanin" pitchFamily="2" charset="-78"/>
              </a:rPr>
              <a:t> دارنده مجوز عملیات معدنی و صنایع معدنی موظف است شرایط لازم را برای بازدید کارشناسان اعزامی از طرف وزارت از قسمت‌های مختلف واحدهای معدنی و صنایع معدنی فراهم نموده و همکاری لازم را به عمل آورد.</a:t>
            </a:r>
            <a:endParaRPr lang="en-US" sz="2400" dirty="0">
              <a:cs typeface="B Nazanin" pitchFamily="2" charset="-78"/>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132856"/>
            <a:ext cx="8229600" cy="4392489"/>
          </a:xfrm>
        </p:spPr>
        <p:txBody>
          <a:bodyPr/>
          <a:lstStyle/>
          <a:p>
            <a:pPr algn="just">
              <a:buNone/>
            </a:pPr>
            <a:r>
              <a:rPr lang="ar-SA" sz="2500" b="1" dirty="0" smtClean="0">
                <a:cs typeface="B Nazanin" pitchFamily="2" charset="-78"/>
              </a:rPr>
              <a:t>ماده</a:t>
            </a:r>
            <a:r>
              <a:rPr lang="fa-IR" sz="2500" b="1" dirty="0" smtClean="0">
                <a:cs typeface="B Nazanin" pitchFamily="2" charset="-78"/>
              </a:rPr>
              <a:t>۱۱۲</a:t>
            </a:r>
            <a:r>
              <a:rPr lang="ar-SA" sz="2500" b="1" dirty="0" smtClean="0">
                <a:cs typeface="B Nazanin" pitchFamily="2" charset="-78"/>
              </a:rPr>
              <a:t>ـ</a:t>
            </a:r>
            <a:r>
              <a:rPr lang="ar-SA" sz="2500" dirty="0" smtClean="0">
                <a:cs typeface="B Nazanin" pitchFamily="2" charset="-78"/>
              </a:rPr>
              <a:t> وزارت موظف است به منظور ترویج فرهنگ معدنکاری و افزایش سرمایه اجتماعی بخش معدن از جمله ژئوتوریسم و موزه‌های معدنی، اعتبارات لازم را برای اطلاع‌رسانی عمومی و سایر موارد مرتبط در بودجه سنواتی خود پیش‌بینی کند.</a:t>
            </a:r>
            <a:endParaRPr lang="en-US" sz="2500" dirty="0" smtClean="0">
              <a:cs typeface="B Nazanin" pitchFamily="2" charset="-78"/>
            </a:endParaRPr>
          </a:p>
          <a:p>
            <a:pPr algn="just">
              <a:buNone/>
            </a:pPr>
            <a:r>
              <a:rPr lang="ar-SA" sz="2500" b="1" dirty="0" smtClean="0">
                <a:cs typeface="B Nazanin" pitchFamily="2" charset="-78"/>
              </a:rPr>
              <a:t>تبصره ـ</a:t>
            </a:r>
            <a:r>
              <a:rPr lang="ar-SA" sz="2500" dirty="0" smtClean="0">
                <a:cs typeface="B Nazanin" pitchFamily="2" charset="-78"/>
              </a:rPr>
              <a:t> وزارت موظف است از اقدامات بنگاه‌های معدنی و صنایع معدنی در زمینه گسترش فرهنگ معدنکاری از طریق وضع مشوق‌های لازم حمایت کند.</a:t>
            </a:r>
            <a:endParaRPr lang="fa-IR" sz="2500" dirty="0" smtClean="0">
              <a:cs typeface="B Nazanin" pitchFamily="2" charset="-78"/>
            </a:endParaRPr>
          </a:p>
          <a:p>
            <a:pPr algn="just">
              <a:buNone/>
            </a:pPr>
            <a:endParaRPr lang="fa-IR" sz="2500" b="1" dirty="0" smtClean="0"/>
          </a:p>
          <a:p>
            <a:pPr algn="just">
              <a:buNone/>
            </a:pPr>
            <a:r>
              <a:rPr lang="ar-SA" sz="2500" b="1" dirty="0" smtClean="0">
                <a:cs typeface="B Nazanin" pitchFamily="2" charset="-78"/>
              </a:rPr>
              <a:t>ماده</a:t>
            </a:r>
            <a:r>
              <a:rPr lang="fa-IR" sz="2500" b="1" dirty="0" smtClean="0">
                <a:cs typeface="B Nazanin" pitchFamily="2" charset="-78"/>
              </a:rPr>
              <a:t> ۱۱۴</a:t>
            </a:r>
            <a:r>
              <a:rPr lang="ar-SA" sz="2500" b="1" dirty="0" smtClean="0">
                <a:cs typeface="B Nazanin" pitchFamily="2" charset="-78"/>
              </a:rPr>
              <a:t>ـ</a:t>
            </a:r>
            <a:r>
              <a:rPr lang="ar-SA" sz="2500" dirty="0" smtClean="0">
                <a:cs typeface="B Nazanin" pitchFamily="2" charset="-78"/>
              </a:rPr>
              <a:t> انجام عملیات معدنی و صنایع معدنی در مناطق آزاد تجاری ـ صنعتی و ویژه اقتصادی جمهوری اسلامی ایران مستلزم رعایت مفاد قانون و این آیین‌نامه خواهد بود.</a:t>
            </a:r>
            <a:endParaRPr lang="en-US" sz="2500" dirty="0" smtClean="0">
              <a:cs typeface="B Nazanin" pitchFamily="2" charset="-78"/>
            </a:endParaRPr>
          </a:p>
          <a:p>
            <a:pPr algn="just">
              <a:buNone/>
            </a:pPr>
            <a:endParaRPr lang="en-US" sz="2500" dirty="0">
              <a:cs typeface="B Nazanin" pitchFamily="2" charset="-78"/>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آئین نامه اجرایی قانون معادن</a:t>
            </a:r>
            <a:endParaRPr lang="fr-FR" dirty="0" smtClean="0">
              <a:solidFill>
                <a:schemeClr val="bg1"/>
              </a:solidFill>
              <a:cs typeface="B Titr" pitchFamily="2" charset="-78"/>
            </a:endParaRPr>
          </a:p>
        </p:txBody>
      </p:sp>
      <p:sp>
        <p:nvSpPr>
          <p:cNvPr id="5123" name="Espace réservé du contenu 2"/>
          <p:cNvSpPr>
            <a:spLocks noGrp="1"/>
          </p:cNvSpPr>
          <p:nvPr>
            <p:ph idx="1"/>
          </p:nvPr>
        </p:nvSpPr>
        <p:spPr>
          <a:xfrm>
            <a:off x="457200" y="2132856"/>
            <a:ext cx="8229600" cy="4392489"/>
          </a:xfrm>
        </p:spPr>
        <p:txBody>
          <a:bodyPr/>
          <a:lstStyle/>
          <a:p>
            <a:pPr algn="just">
              <a:buNone/>
            </a:pPr>
            <a:r>
              <a:rPr lang="ar-SA" sz="2800" b="1" dirty="0" smtClean="0">
                <a:cs typeface="B Nazanin" pitchFamily="2" charset="-78"/>
              </a:rPr>
              <a:t>ماده</a:t>
            </a:r>
            <a:r>
              <a:rPr lang="fa-IR" sz="2800" b="1" dirty="0" smtClean="0">
                <a:cs typeface="B Nazanin" pitchFamily="2" charset="-78"/>
              </a:rPr>
              <a:t> ۱۲۱</a:t>
            </a:r>
            <a:r>
              <a:rPr lang="ar-SA" sz="2800" b="1" dirty="0" smtClean="0">
                <a:cs typeface="B Nazanin" pitchFamily="2" charset="-78"/>
              </a:rPr>
              <a:t>ـ </a:t>
            </a:r>
            <a:r>
              <a:rPr lang="ar-SA" sz="2800" dirty="0" smtClean="0">
                <a:cs typeface="B Nazanin" pitchFamily="2" charset="-78"/>
              </a:rPr>
              <a:t>در صورت عدم وجود متقاضی از بخش غیردولتی در مناطق کمتر توسعه یافته، وزارت می‌تواند از طریق سازمان‌های تابع در بخش معدن با رعایت مفـاد این آیین‌نامه نسبت به صـدور پروانه اکتشـاف به نام سازمان‌های مذکور اقدام کند.</a:t>
            </a:r>
            <a:endParaRPr lang="fa-IR" sz="2800" dirty="0" smtClean="0">
              <a:cs typeface="B Nazanin" pitchFamily="2" charset="-78"/>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r>
              <a:rPr lang="fa-IR" dirty="0" smtClean="0">
                <a:solidFill>
                  <a:schemeClr val="bg1"/>
                </a:solidFill>
                <a:cs typeface="B Titr" pitchFamily="2" charset="-78"/>
              </a:rPr>
              <a:t>دستور العمل ها و بخشنامه ها</a:t>
            </a:r>
            <a:endParaRPr lang="fr-FR" dirty="0" smtClean="0">
              <a:solidFill>
                <a:schemeClr val="bg1"/>
              </a:solidFill>
              <a:cs typeface="B Titr" pitchFamily="2" charset="-78"/>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026" name="Picture 2" descr="C:\Users\zeynalzade.aydin\Desktop\Bakhshnameha\31882\1.jpeg"/>
          <p:cNvPicPr>
            <a:picLocks noChangeAspect="1" noChangeArrowheads="1"/>
          </p:cNvPicPr>
          <p:nvPr/>
        </p:nvPicPr>
        <p:blipFill>
          <a:blip r:embed="rId3" cstate="print"/>
          <a:srcRect/>
          <a:stretch>
            <a:fillRect/>
          </a:stretch>
        </p:blipFill>
        <p:spPr bwMode="auto">
          <a:xfrm>
            <a:off x="3275856" y="0"/>
            <a:ext cx="4856703" cy="685800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050" name="Picture 2" descr="C:\Users\zeynalzade.aydin\Desktop\Bakhshnameha\31882\2.jpeg"/>
          <p:cNvPicPr>
            <a:picLocks noChangeAspect="1" noChangeArrowheads="1"/>
          </p:cNvPicPr>
          <p:nvPr/>
        </p:nvPicPr>
        <p:blipFill>
          <a:blip r:embed="rId3" cstate="print"/>
          <a:srcRect/>
          <a:stretch>
            <a:fillRect/>
          </a:stretch>
        </p:blipFill>
        <p:spPr bwMode="auto">
          <a:xfrm>
            <a:off x="2627784" y="-459432"/>
            <a:ext cx="6516216" cy="9212853"/>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074" name="Picture 2" descr="C:\Users\zeynalzade.aydin\Desktop\Bakhshnameha\173754\173754.jpeg"/>
          <p:cNvPicPr>
            <a:picLocks noChangeAspect="1" noChangeArrowheads="1"/>
          </p:cNvPicPr>
          <p:nvPr/>
        </p:nvPicPr>
        <p:blipFill>
          <a:blip r:embed="rId3" cstate="print"/>
          <a:srcRect/>
          <a:stretch>
            <a:fillRect/>
          </a:stretch>
        </p:blipFill>
        <p:spPr bwMode="auto">
          <a:xfrm>
            <a:off x="2627785" y="-1"/>
            <a:ext cx="6516216" cy="920942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0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105</Template>
  <TotalTime>1384</TotalTime>
  <Words>3612</Words>
  <Application>Microsoft Office PowerPoint</Application>
  <PresentationFormat>On-screen Show (4:3)</PresentationFormat>
  <Paragraphs>334</Paragraphs>
  <Slides>158</Slides>
  <Notes>0</Notes>
  <HiddenSlides>0</HiddenSlides>
  <MMClips>0</MMClips>
  <ScaleCrop>false</ScaleCrop>
  <HeadingPairs>
    <vt:vector size="4" baseType="variant">
      <vt:variant>
        <vt:lpstr>Theme</vt:lpstr>
      </vt:variant>
      <vt:variant>
        <vt:i4>1</vt:i4>
      </vt:variant>
      <vt:variant>
        <vt:lpstr>Slide Titles</vt:lpstr>
      </vt:variant>
      <vt:variant>
        <vt:i4>158</vt:i4>
      </vt:variant>
    </vt:vector>
  </HeadingPairs>
  <TitlesOfParts>
    <vt:vector size="159" baseType="lpstr">
      <vt:lpstr>105</vt:lpstr>
      <vt:lpstr>آشنایی با قوانین و مقررات  حوزه اکتشاف</vt:lpstr>
      <vt:lpstr>موضوعات:</vt:lpstr>
      <vt:lpstr>قانون معادن</vt:lpstr>
      <vt:lpstr>آئین نامه اجرایی قانون معادن</vt:lpstr>
      <vt:lpstr>دستور العمل ها و بخشنامه ها</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آئین نامه اجرایی قانون معادن</vt:lpstr>
      <vt:lpstr>دستور العمل ها و بخشنامه 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NAME</dc:title>
  <dc:creator>zeynalzade.aydin</dc:creator>
  <cp:lastModifiedBy>مهندس غلامرضایی</cp:lastModifiedBy>
  <cp:revision>184</cp:revision>
  <dcterms:created xsi:type="dcterms:W3CDTF">2015-09-21T06:55:44Z</dcterms:created>
  <dcterms:modified xsi:type="dcterms:W3CDTF">2016-05-24T13:04:56Z</dcterms:modified>
</cp:coreProperties>
</file>